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3" r:id="rId1"/>
    <p:sldMasterId id="2147483681" r:id="rId2"/>
    <p:sldMasterId id="2147483707" r:id="rId3"/>
  </p:sldMasterIdLst>
  <p:notesMasterIdLst>
    <p:notesMasterId r:id="rId48"/>
  </p:notesMasterIdLst>
  <p:sldIdLst>
    <p:sldId id="257" r:id="rId4"/>
    <p:sldId id="258" r:id="rId5"/>
    <p:sldId id="399" r:id="rId6"/>
    <p:sldId id="400" r:id="rId7"/>
    <p:sldId id="344" r:id="rId8"/>
    <p:sldId id="260" r:id="rId9"/>
    <p:sldId id="401" r:id="rId10"/>
    <p:sldId id="404" r:id="rId11"/>
    <p:sldId id="403" r:id="rId12"/>
    <p:sldId id="345" r:id="rId13"/>
    <p:sldId id="346" r:id="rId14"/>
    <p:sldId id="347" r:id="rId15"/>
    <p:sldId id="348" r:id="rId16"/>
    <p:sldId id="405" r:id="rId17"/>
    <p:sldId id="321" r:id="rId18"/>
    <p:sldId id="350" r:id="rId19"/>
    <p:sldId id="351" r:id="rId20"/>
    <p:sldId id="352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4" r:id="rId30"/>
    <p:sldId id="363" r:id="rId31"/>
    <p:sldId id="366" r:id="rId32"/>
    <p:sldId id="365" r:id="rId33"/>
    <p:sldId id="372" r:id="rId34"/>
    <p:sldId id="406" r:id="rId35"/>
    <p:sldId id="368" r:id="rId36"/>
    <p:sldId id="407" r:id="rId37"/>
    <p:sldId id="408" r:id="rId38"/>
    <p:sldId id="409" r:id="rId39"/>
    <p:sldId id="371" r:id="rId40"/>
    <p:sldId id="373" r:id="rId41"/>
    <p:sldId id="410" r:id="rId42"/>
    <p:sldId id="300" r:id="rId43"/>
    <p:sldId id="303" r:id="rId44"/>
    <p:sldId id="380" r:id="rId45"/>
    <p:sldId id="411" r:id="rId46"/>
    <p:sldId id="381" r:id="rId4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 LIN" initials="ZL" lastIdx="2" clrIdx="0">
    <p:extLst>
      <p:ext uri="{19B8F6BF-5375-455C-9EA6-DF929625EA0E}">
        <p15:presenceInfo xmlns:p15="http://schemas.microsoft.com/office/powerpoint/2012/main" userId="Zhe 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 autoAdjust="0"/>
    <p:restoredTop sz="79680" autoAdjust="0"/>
  </p:normalViewPr>
  <p:slideViewPr>
    <p:cSldViewPr snapToGrid="0">
      <p:cViewPr varScale="1">
        <p:scale>
          <a:sx n="114" d="100"/>
          <a:sy n="114" d="100"/>
        </p:scale>
        <p:origin x="196" y="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9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961DCB7-3B7F-4C9F-99E4-2776DF84B666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01ECC32-650C-4389-BD76-726D98791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752">
              <a:defRPr/>
            </a:pPr>
            <a:fld id="{E4FF5570-FE69-4FDF-99DA-8CDE436443CD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6571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92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0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61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54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13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7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61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065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8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6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6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78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61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12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948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824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39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958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03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456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2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623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55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281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796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47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945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09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22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795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5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7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259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872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42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775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180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0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33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0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45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17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ECC32-650C-4389-BD76-726D98791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3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8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78927"/>
            <a:ext cx="11693236" cy="30701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1759737" y="2590078"/>
            <a:ext cx="42908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4" y="2733709"/>
            <a:ext cx="8092357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3" y="4394043"/>
            <a:ext cx="8144135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74207" y="5936191"/>
            <a:ext cx="2743200" cy="365125"/>
          </a:xfrm>
        </p:spPr>
        <p:txBody>
          <a:bodyPr/>
          <a:lstStyle/>
          <a:p>
            <a:fld id="{07B56DD3-A7BE-4439-98B4-0A63C7147C6E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1203" y="5936192"/>
            <a:ext cx="5362221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1693237" y="1778927"/>
            <a:ext cx="495588" cy="30701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11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" y="4572003"/>
            <a:ext cx="1221595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5" y="4711617"/>
            <a:ext cx="9193027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8853" y="609601"/>
            <a:ext cx="919537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203" y="5256101"/>
            <a:ext cx="9193029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1E67-E5DB-4C0B-9048-FCE8A549C8BB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75252" y="4711313"/>
            <a:ext cx="1533115" cy="109078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7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" y="4572003"/>
            <a:ext cx="1221595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08" y="609597"/>
            <a:ext cx="9195379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853" y="4710340"/>
            <a:ext cx="9185535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25EE-9E0D-4E4A-B00B-A3D9AF16FB37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75252" y="4711619"/>
            <a:ext cx="1533115" cy="109078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967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" y="4572003"/>
            <a:ext cx="1221595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97" y="616986"/>
            <a:ext cx="8566863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19253" y="3660763"/>
            <a:ext cx="798364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853" y="4710340"/>
            <a:ext cx="9205225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A7A3-D3ED-48B8-ADB3-8FECD744711E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75252" y="4709929"/>
            <a:ext cx="1533115" cy="109078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243" y="748116"/>
            <a:ext cx="711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89588" y="2998576"/>
            <a:ext cx="6096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3162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" y="4572003"/>
            <a:ext cx="1221595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52" y="4710340"/>
            <a:ext cx="9195379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853" y="5300150"/>
            <a:ext cx="9195379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AF45-C4D8-4741-9924-2AB92870A103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75252" y="4709929"/>
            <a:ext cx="1533115" cy="109078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01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8853" y="753228"/>
            <a:ext cx="9195379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10172" y="2329489"/>
            <a:ext cx="2926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19703" y="3015293"/>
            <a:ext cx="292608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7884" y="2336873"/>
            <a:ext cx="2926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39613" y="3007909"/>
            <a:ext cx="292608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68181" y="2336873"/>
            <a:ext cx="2926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78027" y="3007908"/>
            <a:ext cx="292608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2487-1F30-47F6-A952-944A131AA97B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40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08853" y="753228"/>
            <a:ext cx="9195379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09857" y="4297503"/>
            <a:ext cx="2923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09857" y="2336873"/>
            <a:ext cx="292300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09857" y="4873765"/>
            <a:ext cx="292300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329" y="4297503"/>
            <a:ext cx="295342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27329" y="2336873"/>
            <a:ext cx="295342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25977" y="4873764"/>
            <a:ext cx="29573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74706" y="4297503"/>
            <a:ext cx="29257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974705" y="2336873"/>
            <a:ext cx="292577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974579" y="4873762"/>
            <a:ext cx="292965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45E-841E-4FC8-B1A1-157D4E24E7F5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3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53" y="753228"/>
            <a:ext cx="9195379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6866-A3E1-4E43-A02D-0CEE02CE7D2B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28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7244168" y="2519148"/>
            <a:ext cx="6862555" cy="1824265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3064" y="609597"/>
            <a:ext cx="1426136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3" y="609601"/>
            <a:ext cx="876847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525" y="5936191"/>
            <a:ext cx="2743200" cy="365125"/>
          </a:xfrm>
        </p:spPr>
        <p:txBody>
          <a:bodyPr/>
          <a:lstStyle/>
          <a:p>
            <a:fld id="{551D4926-AD49-4227-A0D2-D40B4138C365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3" y="5936192"/>
            <a:ext cx="6025279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8203" y="5432500"/>
            <a:ext cx="1532848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63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mage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5" y="404820"/>
            <a:ext cx="5278967" cy="1470025"/>
          </a:xfrm>
        </p:spPr>
        <p:txBody>
          <a:bodyPr/>
          <a:lstStyle>
            <a:lvl1pPr>
              <a:defRPr>
                <a:solidFill>
                  <a:srgbClr val="FFFF66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43535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CD5CC6-6934-4705-8408-727103BEBEB7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0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9E25-58B1-4BC6-818B-D2C8507AA6BC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022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003E78-830E-4914-B314-CB1085D253FB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08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414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007D08-DEE0-4472-A89E-AA1D9CE8E3AB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40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DD3624-658F-43DD-B2CB-DE661943A095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70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6151F8-BD31-49DC-9CA7-A393B08DE6D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7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7DC946-8C23-45D0-B081-F499FEE7199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556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AC835-0884-490B-BE58-F13B099EC0E2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66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0BF84-C809-4B1C-A619-AC8E1B63083E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2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3229AA-6065-4880-9EDF-B8B3E91244C8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2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44450"/>
            <a:ext cx="2743200" cy="582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4450"/>
            <a:ext cx="8026400" cy="582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FE562-D282-4FF4-A14F-1320B50AA3B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65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90AA-B336-4DF7-9467-9E61D1190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CEDB-E067-4436-9FE4-A6C6CA257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0A617-5A2F-466F-AA49-3041BA69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4DC5-91AF-4A45-94B9-7B32C06E821A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34304-BDED-4211-8676-504FC716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9A091-088B-47ED-A813-30921549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AA3-B876-4675-9270-BF5D6CC6E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31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2728434"/>
            <a:ext cx="1221595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52" y="2869895"/>
            <a:ext cx="9185533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852" y="4232175"/>
            <a:ext cx="9185533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54413" y="5936191"/>
            <a:ext cx="2743200" cy="365125"/>
          </a:xfrm>
        </p:spPr>
        <p:txBody>
          <a:bodyPr/>
          <a:lstStyle/>
          <a:p>
            <a:fld id="{CE20C8B2-48F7-420D-9AE0-0E5ADB90E02E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1202" y="5936192"/>
            <a:ext cx="6446231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75252" y="2869899"/>
            <a:ext cx="1533115" cy="109078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96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D44F-86D7-412E-A67F-3F4352DA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D0D2-0E14-40E3-8F0D-19593E9A1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0599E-CF3C-4D49-9C9C-793D26A7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4DC5-91AF-4A45-94B9-7B32C06E821A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7B13-B501-4A48-9C05-62ED807AB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C905A-7A86-481B-8B77-79AD16DA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AA3-B876-4675-9270-BF5D6CC6E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57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CE7-FC9D-4E14-9853-82E3B755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3BBB3-CA8E-4413-94BC-8E0AD1C5E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D209-A7EB-440B-9429-E6D8B695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28CC-5182-4271-996C-5ECF30F8B523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507E-6477-48BD-9559-C446E80B5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E40D8-9641-497A-A044-B650077E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47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2829-715E-4B2E-BB70-26096624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0F47-E6D1-4BC9-AD9B-C56B82E6B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41BCB-B8BA-452C-A1CD-05A53A67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DE05-DA1B-46E3-80CC-A6C85340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4879-071C-47F0-A3AD-845064C88731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2E1D6-1FBB-40BB-B8AA-DCE597AC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D7D55-0AE5-4942-9DB4-6A9C79CA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85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AB14-7698-4AC9-8EFC-5EF5710B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490D-2E59-41DA-982F-A7FE7A73C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51BA7-643F-4563-AB8D-A11134D81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25EB9-DBEE-419E-9F06-3051AF75B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75B49-2805-45D9-BF2D-94C711333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D0772-6A00-43F9-BD92-730569B4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3571-61B3-4324-817E-6B697D6723DB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672A3-584D-4090-AE8E-C9D0811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02CAD-BB84-401C-A624-CA423F42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47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1A61-97E6-40F8-88BA-BD4E160F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A0EC-15BB-47B6-ADD2-31317048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5750-AA28-4455-964D-E9F5087BCE30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4D2F9-EAAF-4A0B-87A7-BD08ACED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9ACFD-46A6-4F8A-BC71-31E2D42D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85062-7492-4ABA-AC92-AC726B4D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2C7-5368-49E3-B041-74EABF50861A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D5033-4711-4525-B452-DCEAEE4B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9D8ED-B9AB-44E4-ABE2-EE262B90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81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DFDB-5150-491F-8F2C-120E7226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3B44-D225-4D06-82DC-87CB8242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EB344-2DF9-4E50-81D7-ADDE3566F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DE9F6-0CA3-4EED-B63C-0D9587B7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50D15-E265-4BC2-AE85-61317B8B4DE4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DBE5-94E1-4BE0-BCE1-EBCC175B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C994F-8AEB-4328-AE1F-0A2BA492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82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0726-062E-4A79-95DA-0713CCC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1B2EA-1690-4EA4-BCAF-89219BD64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C3AA5-3298-4B2B-9E82-6734CCEF8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8FB6B-05A2-4E32-BE89-21E68E9E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B0EE-3A22-480C-8B8E-9BBD4CD725A8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EDA7F-1EB4-4EC2-A695-4A7A144D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62A64-8C4C-4B92-BFD8-9E0A4605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5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78E2-A567-41A4-B4E5-90C7AD55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AF5DC-0A5D-40AD-89A0-D58BF17B9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8C02-1F5D-4702-9C88-E6A49705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C17F-9F8F-4BBF-B217-42B53DD9814F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D28BC-0658-4FD1-8FF9-927ECBEE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15DD6-4E5F-4642-89F3-8092006B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92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007EA-EC61-4052-97D4-D188074AC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3CEE7-D97C-44D6-9D64-DB106821A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509FB-9BD5-4425-8F43-3A6D60A0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DD3B-4434-4685-8567-BCDA98E26727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374CD-B6F7-445B-90B0-54C812972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C3D8F-7F93-4234-9314-5389E5BD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0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753228"/>
            <a:ext cx="9183187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2" y="2336873"/>
            <a:ext cx="44771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4839" y="2336873"/>
            <a:ext cx="447954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C814B-FCDE-46C8-8CF3-0B2BA22AD5D0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645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HK" alt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28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1D2AE-3E79-46C8-995E-092F7F8C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A78F-01FC-420B-91D9-09C44B3D35C7}" type="datetime1">
              <a:rPr lang="en-US" altLang="zh-CN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96A6D-AD29-4713-8D8F-796BBCF7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85243-87BA-4663-87B1-D6486A52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538" y="6372862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E13B870-0F01-4E9E-AAB2-A5DBD341D6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8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53" y="753233"/>
            <a:ext cx="9195379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651" y="2336877"/>
            <a:ext cx="419344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853" y="3030012"/>
            <a:ext cx="4489393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0195" y="2336873"/>
            <a:ext cx="4194036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4839" y="3030012"/>
            <a:ext cx="4489392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1BE25-D1AF-4D92-B1DF-AD265E3F940B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8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1478-78B5-4A07-918D-37DD77D45975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01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10289623" y="1973262"/>
            <a:ext cx="1926336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281027" y="609600"/>
            <a:ext cx="1910975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63F8-C6AA-43F0-8601-151D0D0C6DFE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3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53" y="753227"/>
            <a:ext cx="919537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7" y="2336877"/>
            <a:ext cx="5218384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201" y="2336876"/>
            <a:ext cx="372832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5516-FA00-4EE9-8F86-6357331EEB06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" y="609603"/>
            <a:ext cx="1221595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53" y="753228"/>
            <a:ext cx="9195379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81275" y="2336874"/>
            <a:ext cx="5222956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851" y="2336877"/>
            <a:ext cx="373131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F805-5244-401F-A4D8-9D5B90FFCD97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6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853" y="753228"/>
            <a:ext cx="919537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2" y="2336873"/>
            <a:ext cx="9183185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57175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EB7C33F-2A10-48FB-BDDD-61F1F43580CC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2" y="5936192"/>
            <a:ext cx="6446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4800" y="753231"/>
            <a:ext cx="1543565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61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age_5_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22" y="44450"/>
            <a:ext cx="92159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按下新增標題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41438"/>
            <a:ext cx="109728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fld id="{FBFE8EE3-7AE6-4545-82BA-C576B40131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0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Arial" panose="020B0604020202020204" pitchFamily="34" charset="0"/>
          <a:ea typeface="華康儷粗黑(P)" pitchFamily="34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rgbClr val="9933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華康儷細黑(P)" pitchFamily="34" charset="-12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華康儷細黑(P)" pitchFamily="34" charset="-12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華康儷細黑(P)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2A8AC-E272-4BFE-A16C-628CCDFC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3E6ED-B1B8-4493-A3DD-565BFDC14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67FB0-DADF-4E25-9C01-6AE4251D4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EB7C33F-2A10-48FB-BDDD-61F1F43580CC}" type="datetime1"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5/21/2020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91663-D23D-4C51-929F-EAA800D73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65D6D-BCC4-4D0D-9F13-D0F1A67BC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FAB73BC-B049-4115-A692-8D63A059BF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5135856"/>
            <a:ext cx="12191663" cy="1721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631869" y="2421309"/>
            <a:ext cx="1092792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HK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HL-Pow</a:t>
            </a:r>
            <a:r>
              <a:rPr lang="en-HK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Learning-Based Power </a:t>
            </a:r>
            <a:r>
              <a:rPr lang="en-HK" altLang="zh-CN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HK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High-Level Synthesis</a:t>
            </a:r>
            <a:endParaRPr kumimoji="0" lang="zh-CN" altLang="en-US" sz="4800" b="1" i="0" u="none" strike="noStrike" kern="1200" cap="all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-144780" y="5291304"/>
            <a:ext cx="12108180" cy="150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3000" dirty="0" err="1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Zhe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 Lin</a:t>
            </a:r>
            <a:r>
              <a:rPr lang="en-US" altLang="zh-CN" sz="3000" baseline="30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1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, </a:t>
            </a:r>
            <a:r>
              <a:rPr lang="en-US" altLang="zh-CN" sz="3000" dirty="0" err="1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Jieru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 Zhao</a:t>
            </a:r>
            <a:r>
              <a:rPr lang="en-US" altLang="zh-CN" sz="3000" baseline="30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1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, </a:t>
            </a:r>
            <a:r>
              <a:rPr lang="en-US" altLang="zh-CN" sz="3000" dirty="0" err="1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Sharad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 Sinha</a:t>
            </a:r>
            <a:r>
              <a:rPr lang="en-US" altLang="zh-CN" sz="3000" baseline="30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, Wei Zhang</a:t>
            </a:r>
            <a:r>
              <a:rPr lang="en-US" altLang="zh-CN" sz="3000" baseline="30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1</a:t>
            </a:r>
            <a:endParaRPr lang="en-US" altLang="zh-CN" sz="3000" dirty="0">
              <a:solidFill>
                <a:prstClr val="white"/>
              </a:solidFill>
              <a:latin typeface="Trebuchet MS" panose="020B0603020202020204"/>
              <a:ea typeface="宋体" panose="02010600030101010101" pitchFamily="2" charset="-122"/>
            </a:endParaRPr>
          </a:p>
          <a:p>
            <a:pPr lvl="0" algn="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3000" baseline="30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1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</a:rPr>
              <a:t>Hong Kong University of Science and Technology (HKUST)</a:t>
            </a:r>
          </a:p>
          <a:p>
            <a:pPr algn="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3000" baseline="30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prstClr val="white"/>
                </a:solidFill>
                <a:latin typeface="Trebuchet MS" panose="020B0603020202020204"/>
                <a:ea typeface="宋体" panose="02010600030101010101" pitchFamily="2" charset="-122"/>
              </a:rPr>
              <a:t>Indian Institute of Technology (IIT) Goa</a:t>
            </a:r>
            <a:endParaRPr lang="zh-CN" altLang="zh-CN" sz="3000" dirty="0">
              <a:solidFill>
                <a:prstClr val="white"/>
              </a:solidFill>
              <a:latin typeface="Trebuchet MS" panose="020B0603020202020204"/>
              <a:ea typeface="宋体" panose="02010600030101010101" pitchFamily="2" charset="-122"/>
            </a:endParaRPr>
          </a:p>
        </p:txBody>
      </p:sp>
      <p:pic>
        <p:nvPicPr>
          <p:cNvPr id="1026" name="Picture 2" descr="Image result for hkust logo">
            <a:extLst>
              <a:ext uri="{FF2B5EF4-FFF2-40B4-BE49-F238E27FC236}">
                <a16:creationId xmlns:a16="http://schemas.microsoft.com/office/drawing/2014/main" id="{A7B5AD90-948A-4199-B961-6558205C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5" y="334015"/>
            <a:ext cx="3063831" cy="9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Indian Institute of Technology (IIT) Goa">
            <a:extLst>
              <a:ext uri="{FF2B5EF4-FFF2-40B4-BE49-F238E27FC236}">
                <a16:creationId xmlns:a16="http://schemas.microsoft.com/office/drawing/2014/main" id="{50664733-9D20-4AC9-8786-2D01B7A1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0" y="129411"/>
            <a:ext cx="1384300" cy="13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53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Low-Level Power Modeling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2" y="1421952"/>
            <a:ext cx="11449367" cy="4343398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Component-based power characterization</a:t>
            </a:r>
          </a:p>
          <a:p>
            <a:pPr lvl="1">
              <a:lnSpc>
                <a:spcPts val="28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Power library: input-power mapping per component </a:t>
            </a:r>
            <a:r>
              <a:rPr lang="en-US" altLang="zh-HK" sz="1800" dirty="0">
                <a:latin typeface="Arial" panose="020B0604020202020204" pitchFamily="34" charset="0"/>
                <a:cs typeface="Arial" panose="020B0604020202020204" pitchFamily="34" charset="0"/>
              </a:rPr>
              <a:t>[shao et al, 2014]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Consider variations in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bitwidths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/cell selection,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Aggregation of component power for design power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4CB6D-A2DE-4831-87BB-CC816134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36" y="3515469"/>
            <a:ext cx="4098222" cy="297860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F4521A-67FB-42E5-9B04-E41750272FB7}"/>
              </a:ext>
            </a:extLst>
          </p:cNvPr>
          <p:cNvSpPr/>
          <p:nvPr/>
        </p:nvSpPr>
        <p:spPr>
          <a:xfrm>
            <a:off x="9708158" y="4076701"/>
            <a:ext cx="517139" cy="305974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C9B7F7-AC84-4B52-8D6D-3F0C2FBB029B}"/>
              </a:ext>
            </a:extLst>
          </p:cNvPr>
          <p:cNvSpPr/>
          <p:nvPr/>
        </p:nvSpPr>
        <p:spPr>
          <a:xfrm>
            <a:off x="10074465" y="4408532"/>
            <a:ext cx="517139" cy="305974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8975A-81E6-4D18-A99F-4EBBDAB3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39" y="3409355"/>
            <a:ext cx="3776426" cy="30847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896221-0290-4B9C-A317-7C968F116FE7}"/>
              </a:ext>
            </a:extLst>
          </p:cNvPr>
          <p:cNvCxnSpPr>
            <a:cxnSpLocks/>
          </p:cNvCxnSpPr>
          <p:nvPr/>
        </p:nvCxnSpPr>
        <p:spPr>
          <a:xfrm flipV="1">
            <a:off x="5615940" y="4408534"/>
            <a:ext cx="4092218" cy="1081294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0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High-Level Power Modeling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52" y="1476062"/>
            <a:ext cx="11205528" cy="4343398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Tile-based power modeling 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Target: affine functions </a:t>
            </a:r>
            <a:r>
              <a:rPr lang="en-US" altLang="zh-HK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HK" sz="1800" dirty="0" err="1">
                <a:latin typeface="Arial" panose="020B0604020202020204" pitchFamily="34" charset="0"/>
                <a:cs typeface="Arial" panose="020B0604020202020204" pitchFamily="34" charset="0"/>
              </a:rPr>
              <a:t>Zuo</a:t>
            </a:r>
            <a:r>
              <a:rPr lang="en-US" altLang="zh-HK" sz="1800" dirty="0">
                <a:latin typeface="Arial" panose="020B0604020202020204" pitchFamily="34" charset="0"/>
                <a:cs typeface="Arial" panose="020B0604020202020204" pitchFamily="34" charset="0"/>
              </a:rPr>
              <a:t> et al, 2015]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Decompose the functions into tiles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Power characterization for tiles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7E9E4-9F81-4BAC-A41B-8D49EBD4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60" y="4228388"/>
            <a:ext cx="6346000" cy="14987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D3BAB9A-80E8-4CB3-B4AB-22CC42DA7A7F}"/>
              </a:ext>
            </a:extLst>
          </p:cNvPr>
          <p:cNvSpPr/>
          <p:nvPr/>
        </p:nvSpPr>
        <p:spPr>
          <a:xfrm>
            <a:off x="2964180" y="4747260"/>
            <a:ext cx="4038600" cy="1072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46" y="1588180"/>
            <a:ext cx="4888792" cy="49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6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High-Level Power Modeling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52" y="1476062"/>
            <a:ext cx="11205528" cy="4343398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Phase-based power modeling 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Target: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OpenCL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Work groups &amp; work items in OpenCL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[Liang et al, 2018]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Power phases in groups/items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3456979"/>
            <a:ext cx="7454518" cy="3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0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Motivation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10" y="1682378"/>
            <a:ext cx="11205528" cy="4343398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Problems of power modeling works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Long time for power characterization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Require hardware expertise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Dedicate to specific code structures/applications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493871D-50C3-4DD3-BD6B-63FB4FE22302}"/>
              </a:ext>
            </a:extLst>
          </p:cNvPr>
          <p:cNvSpPr/>
          <p:nvPr/>
        </p:nvSpPr>
        <p:spPr>
          <a:xfrm>
            <a:off x="5391785" y="3823793"/>
            <a:ext cx="538951" cy="575285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43B3F-B9EC-4D8D-A449-416FDF1EC118}"/>
              </a:ext>
            </a:extLst>
          </p:cNvPr>
          <p:cNvSpPr/>
          <p:nvPr/>
        </p:nvSpPr>
        <p:spPr>
          <a:xfrm>
            <a:off x="2712902" y="5122288"/>
            <a:ext cx="3593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Pre-RTL power modeling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BCA41-CD49-4562-9AC8-5109DEAAEDDD}"/>
              </a:ext>
            </a:extLst>
          </p:cNvPr>
          <p:cNvSpPr/>
          <p:nvPr/>
        </p:nvSpPr>
        <p:spPr>
          <a:xfrm>
            <a:off x="6803605" y="4502321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endParaRPr lang="zh-CN" alt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12C72D-89D2-4F0D-96E9-F40FE57FBD70}"/>
              </a:ext>
            </a:extLst>
          </p:cNvPr>
          <p:cNvSpPr/>
          <p:nvPr/>
        </p:nvSpPr>
        <p:spPr>
          <a:xfrm>
            <a:off x="6815717" y="5119995"/>
            <a:ext cx="218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efficiency</a:t>
            </a:r>
            <a:endParaRPr lang="zh-CN" alt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31599-C837-4D04-B46F-04700527E1EB}"/>
              </a:ext>
            </a:extLst>
          </p:cNvPr>
          <p:cNvSpPr/>
          <p:nvPr/>
        </p:nvSpPr>
        <p:spPr>
          <a:xfrm>
            <a:off x="6815717" y="5778623"/>
            <a:ext cx="369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generalization ability</a:t>
            </a:r>
            <a:endParaRPr lang="zh-CN" alt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9863DD-593B-4AB8-B019-422BA6101B4E}"/>
              </a:ext>
            </a:extLst>
          </p:cNvPr>
          <p:cNvCxnSpPr>
            <a:stCxn id="9" idx="3"/>
            <a:endCxn id="2" idx="1"/>
          </p:cNvCxnSpPr>
          <p:nvPr/>
        </p:nvCxnSpPr>
        <p:spPr>
          <a:xfrm flipV="1">
            <a:off x="6306193" y="4733154"/>
            <a:ext cx="497412" cy="6199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64FD75-8013-4988-B444-E4626EE4E78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306193" y="5350828"/>
            <a:ext cx="509524" cy="229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9C1C26-7580-4A49-B83E-BC4CE3F7729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6306193" y="5353121"/>
            <a:ext cx="509524" cy="65633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9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FE20CC8-8939-4121-B8C7-AC03F73D1E21}"/>
              </a:ext>
            </a:extLst>
          </p:cNvPr>
          <p:cNvSpPr txBox="1">
            <a:spLocks/>
          </p:cNvSpPr>
          <p:nvPr/>
        </p:nvSpPr>
        <p:spPr>
          <a:xfrm>
            <a:off x="1676400" y="17259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altLang="zh-HK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lnSpc>
                <a:spcPts val="4500"/>
              </a:lnSpc>
            </a:pP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Modeling Framework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C8C4B-D92B-4576-8B34-17226021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B4527F-261F-42CB-A3F4-BCE8C5ED8257}"/>
              </a:ext>
            </a:extLst>
          </p:cNvPr>
          <p:cNvSpPr/>
          <p:nvPr/>
        </p:nvSpPr>
        <p:spPr>
          <a:xfrm>
            <a:off x="468313" y="1813560"/>
            <a:ext cx="2031047" cy="1615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4FA3DD1E-0115-44EF-8188-D5B3D13A9B4C}"/>
              </a:ext>
            </a:extLst>
          </p:cNvPr>
          <p:cNvSpPr txBox="1">
            <a:spLocks/>
          </p:cNvSpPr>
          <p:nvPr/>
        </p:nvSpPr>
        <p:spPr>
          <a:xfrm>
            <a:off x="7262589" y="1629528"/>
            <a:ext cx="4745149" cy="4343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</p:txBody>
      </p:sp>
    </p:spTree>
    <p:extLst>
      <p:ext uri="{BB962C8B-B14F-4D97-AF65-F5344CB8AC3E}">
        <p14:creationId xmlns:p14="http://schemas.microsoft.com/office/powerpoint/2010/main" val="38867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C3A72-42CF-4DF7-8165-D0D93DBFF32A}"/>
              </a:ext>
            </a:extLst>
          </p:cNvPr>
          <p:cNvSpPr/>
          <p:nvPr/>
        </p:nvSpPr>
        <p:spPr>
          <a:xfrm>
            <a:off x="2266633" y="1965960"/>
            <a:ext cx="2594927" cy="1516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D6ABA927-B33A-4850-B9F4-EDA59A84EA9C}"/>
              </a:ext>
            </a:extLst>
          </p:cNvPr>
          <p:cNvSpPr txBox="1">
            <a:spLocks/>
          </p:cNvSpPr>
          <p:nvPr/>
        </p:nvSpPr>
        <p:spPr>
          <a:xfrm>
            <a:off x="7262589" y="1629528"/>
            <a:ext cx="4745149" cy="4343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226098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C3A72-42CF-4DF7-8165-D0D93DBFF32A}"/>
              </a:ext>
            </a:extLst>
          </p:cNvPr>
          <p:cNvSpPr/>
          <p:nvPr/>
        </p:nvSpPr>
        <p:spPr>
          <a:xfrm>
            <a:off x="468313" y="3528060"/>
            <a:ext cx="4385627" cy="815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C83BC265-B068-40A5-B952-70A2845F5621}"/>
              </a:ext>
            </a:extLst>
          </p:cNvPr>
          <p:cNvSpPr txBox="1">
            <a:spLocks/>
          </p:cNvSpPr>
          <p:nvPr/>
        </p:nvSpPr>
        <p:spPr>
          <a:xfrm>
            <a:off x="7262589" y="1629528"/>
            <a:ext cx="4745149" cy="4343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RTL implementation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ground truth power values</a:t>
            </a:r>
          </a:p>
        </p:txBody>
      </p:sp>
    </p:spTree>
    <p:extLst>
      <p:ext uri="{BB962C8B-B14F-4D97-AF65-F5344CB8AC3E}">
        <p14:creationId xmlns:p14="http://schemas.microsoft.com/office/powerpoint/2010/main" val="371724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C3A72-42CF-4DF7-8165-D0D93DBFF32A}"/>
              </a:ext>
            </a:extLst>
          </p:cNvPr>
          <p:cNvSpPr/>
          <p:nvPr/>
        </p:nvSpPr>
        <p:spPr>
          <a:xfrm>
            <a:off x="4929413" y="2270760"/>
            <a:ext cx="2184512" cy="160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7262589" y="1629528"/>
            <a:ext cx="4745149" cy="4343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RTL implementation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ground truth power values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Power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740512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C3A72-42CF-4DF7-8165-D0D93DBFF32A}"/>
              </a:ext>
            </a:extLst>
          </p:cNvPr>
          <p:cNvSpPr/>
          <p:nvPr/>
        </p:nvSpPr>
        <p:spPr>
          <a:xfrm>
            <a:off x="381000" y="4716780"/>
            <a:ext cx="2184512" cy="160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7262589" y="1629527"/>
            <a:ext cx="4745149" cy="510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RTL implementation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ground truth power values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Power model training</a:t>
            </a:r>
          </a:p>
          <a:p>
            <a:pPr marL="228600" lvl="2">
              <a:lnSpc>
                <a:spcPts val="24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Prediction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  <a:endParaRPr lang="en-US" altLang="zh-HK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8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FE20CC8-8939-4121-B8C7-AC03F73D1E21}"/>
              </a:ext>
            </a:extLst>
          </p:cNvPr>
          <p:cNvSpPr txBox="1">
            <a:spLocks/>
          </p:cNvSpPr>
          <p:nvPr/>
        </p:nvSpPr>
        <p:spPr>
          <a:xfrm>
            <a:off x="1676400" y="17259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Power Modeling Framework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C8C4B-D92B-4576-8B34-17226021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C3A72-42CF-4DF7-8165-D0D93DBFF32A}"/>
              </a:ext>
            </a:extLst>
          </p:cNvPr>
          <p:cNvSpPr/>
          <p:nvPr/>
        </p:nvSpPr>
        <p:spPr>
          <a:xfrm>
            <a:off x="2655206" y="4772662"/>
            <a:ext cx="2184512" cy="160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7262589" y="1629527"/>
            <a:ext cx="4745149" cy="510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RTL implementation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ground truth power values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Power model training</a:t>
            </a:r>
          </a:p>
          <a:p>
            <a:pPr marL="228600" lvl="2">
              <a:lnSpc>
                <a:spcPts val="24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Prediction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  <a:endParaRPr lang="en-US" altLang="zh-HK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3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Overall Design Flow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FC495-68AD-4DD5-A5A0-39CF1A91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29528"/>
            <a:ext cx="6732924" cy="4743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C3A72-42CF-4DF7-8165-D0D93DBFF32A}"/>
              </a:ext>
            </a:extLst>
          </p:cNvPr>
          <p:cNvSpPr/>
          <p:nvPr/>
        </p:nvSpPr>
        <p:spPr>
          <a:xfrm>
            <a:off x="4998920" y="4183756"/>
            <a:ext cx="2084724" cy="1957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BFEEAFB6-4A4A-4484-A881-3E9FFA2827E2}"/>
              </a:ext>
            </a:extLst>
          </p:cNvPr>
          <p:cNvSpPr txBox="1">
            <a:spLocks/>
          </p:cNvSpPr>
          <p:nvPr/>
        </p:nvSpPr>
        <p:spPr>
          <a:xfrm>
            <a:off x="7262589" y="1629527"/>
            <a:ext cx="4745149" cy="510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Training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training applications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RTL implementation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 ground truth power values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Power model training</a:t>
            </a:r>
          </a:p>
          <a:p>
            <a:pPr marL="228600" lvl="2">
              <a:lnSpc>
                <a:spcPts val="24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Prediction phase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Pass through HLS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Feature construction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Power inference</a:t>
            </a:r>
            <a:endParaRPr lang="en-US" altLang="zh-HK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7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Data Collection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539196" y="1830027"/>
            <a:ext cx="11352418" cy="5634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FPGA power decomposition</a:t>
            </a:r>
          </a:p>
          <a:p>
            <a:pPr lvl="1">
              <a:lnSpc>
                <a:spcPts val="2400"/>
              </a:lnSpc>
            </a:pPr>
            <a:r>
              <a:rPr lang="en-US" altLang="zh-HK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power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: leakage power when the design is powered up, related to the scale of the design</a:t>
            </a:r>
          </a:p>
          <a:p>
            <a:pPr lvl="1">
              <a:lnSpc>
                <a:spcPts val="2400"/>
              </a:lnSpc>
            </a:pPr>
            <a:r>
              <a:rPr lang="en-US" altLang="zh-HK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power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: proportional to signal activity, capacitance, voltage and frequency</a:t>
            </a:r>
          </a:p>
          <a:p>
            <a:pPr marL="457200" lvl="1" indent="0">
              <a:lnSpc>
                <a:spcPts val="2400"/>
              </a:lnSpc>
              <a:buNone/>
            </a:pPr>
            <a:endParaRPr lang="en-US" altLang="zh-H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altLang="zh-HK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ts val="24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Data files collected from HLS for each design point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design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HLS report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(xxx.verbose.rpt.xml), </a:t>
            </a:r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code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(a.o.3.bc)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operator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operator information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xxx.adb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RTL operator information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(xxx.adb.xml)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E7FB51-5200-4DD3-B605-92CDFC06D120}"/>
              </a:ext>
            </a:extLst>
          </p:cNvPr>
          <p:cNvGrpSpPr/>
          <p:nvPr/>
        </p:nvGrpSpPr>
        <p:grpSpPr>
          <a:xfrm>
            <a:off x="4587741" y="3471189"/>
            <a:ext cx="2522404" cy="709520"/>
            <a:chOff x="1051852" y="1595730"/>
            <a:chExt cx="2522404" cy="709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014AA-67B3-4279-87CB-E0C5136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852" y="1595730"/>
              <a:ext cx="2522404" cy="70952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E0156E-73FC-43EC-A5E0-75A65944DD26}"/>
                </a:ext>
              </a:extLst>
            </p:cNvPr>
            <p:cNvCxnSpPr/>
            <p:nvPr/>
          </p:nvCxnSpPr>
          <p:spPr>
            <a:xfrm>
              <a:off x="2438400" y="2019300"/>
              <a:ext cx="20955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96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2" y="96819"/>
            <a:ext cx="8796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Feature Construction: Architecture Features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885878" y="1327931"/>
            <a:ext cx="9953425" cy="4629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Resource Utilization</a:t>
            </a:r>
          </a:p>
          <a:p>
            <a:pPr lvl="1">
              <a:lnSpc>
                <a:spcPts val="24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Look-up table (LUT)</a:t>
            </a:r>
          </a:p>
          <a:p>
            <a:pPr lvl="1">
              <a:lnSpc>
                <a:spcPts val="24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Digital signal processing (DSP)</a:t>
            </a:r>
          </a:p>
          <a:p>
            <a:pPr lvl="1">
              <a:lnSpc>
                <a:spcPts val="24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Flip-flop (FF)</a:t>
            </a:r>
          </a:p>
          <a:p>
            <a:pPr lvl="1">
              <a:lnSpc>
                <a:spcPts val="24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Block random access memory (BRAM)</a:t>
            </a:r>
          </a:p>
          <a:p>
            <a:pPr marL="228600" lvl="1">
              <a:lnSpc>
                <a:spcPts val="2400"/>
              </a:lnSpc>
              <a:spcBef>
                <a:spcPts val="1000"/>
              </a:spcBef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Latency in cycles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Frequency in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-seconds</a:t>
            </a:r>
          </a:p>
          <a:p>
            <a:pPr marL="228600" lvl="1">
              <a:lnSpc>
                <a:spcPts val="2400"/>
              </a:lnSpc>
              <a:spcBef>
                <a:spcPts val="1000"/>
              </a:spcBef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Scaling factors of metrics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Baseline design: the design point without any optimization</a:t>
            </a:r>
          </a:p>
          <a:p>
            <a:pPr marL="685800" lvl="2">
              <a:lnSpc>
                <a:spcPts val="24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Normalize across different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F2B28-98CB-4A90-A0F1-74E6752A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08" y="5842782"/>
            <a:ext cx="1959764" cy="7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37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Feature Construction: Activity Features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719090" y="1589150"/>
            <a:ext cx="10229127" cy="4629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Conduct in high-level instead of gate-level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annotator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: add activity tracking functions in IR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generator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: collect cycle-level activities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constructor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: construct activity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1A0B2-4717-4273-9D62-B97058DB95B0}"/>
              </a:ext>
            </a:extLst>
          </p:cNvPr>
          <p:cNvSpPr/>
          <p:nvPr/>
        </p:nvSpPr>
        <p:spPr>
          <a:xfrm>
            <a:off x="600120" y="440820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code 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160B4-08C3-42AD-B0E0-360AAE184DE1}"/>
              </a:ext>
            </a:extLst>
          </p:cNvPr>
          <p:cNvSpPr/>
          <p:nvPr/>
        </p:nvSpPr>
        <p:spPr>
          <a:xfrm>
            <a:off x="600120" y="476064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op info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CFC94-AFC9-4E14-8BF0-7381EFD83FC4}"/>
              </a:ext>
            </a:extLst>
          </p:cNvPr>
          <p:cNvSpPr/>
          <p:nvPr/>
        </p:nvSpPr>
        <p:spPr>
          <a:xfrm>
            <a:off x="600120" y="5186645"/>
            <a:ext cx="136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RTL op info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6F5280-7B48-496D-A9A6-82DF03EA1891}"/>
              </a:ext>
            </a:extLst>
          </p:cNvPr>
          <p:cNvSpPr/>
          <p:nvPr/>
        </p:nvSpPr>
        <p:spPr>
          <a:xfrm>
            <a:off x="4457913" y="3566872"/>
            <a:ext cx="1236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Testbench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CA0A7-CAB6-45B0-A9B1-1B8CA7586B2D}"/>
              </a:ext>
            </a:extLst>
          </p:cNvPr>
          <p:cNvSpPr/>
          <p:nvPr/>
        </p:nvSpPr>
        <p:spPr>
          <a:xfrm>
            <a:off x="5774723" y="356687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track </a:t>
            </a:r>
            <a:r>
              <a:rPr lang="en-US" altLang="zh-TW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r>
              <a:rPr lang="en-US" altLang="zh-TW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25AD14-FD69-4E44-8758-4A3AA4652653}"/>
              </a:ext>
            </a:extLst>
          </p:cNvPr>
          <p:cNvSpPr/>
          <p:nvPr/>
        </p:nvSpPr>
        <p:spPr>
          <a:xfrm>
            <a:off x="4919911" y="4341383"/>
            <a:ext cx="1923915" cy="13280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Activity generator</a:t>
            </a:r>
            <a:endParaRPr lang="zh-CN" altLang="en-US" sz="2400" b="1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EB9C84AC-927A-4925-9B7E-AE616416C300}"/>
              </a:ext>
            </a:extLst>
          </p:cNvPr>
          <p:cNvSpPr/>
          <p:nvPr/>
        </p:nvSpPr>
        <p:spPr>
          <a:xfrm>
            <a:off x="6891805" y="4745981"/>
            <a:ext cx="401143" cy="518808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A1DCC5-570A-4885-BF35-052653598E73}"/>
              </a:ext>
            </a:extLst>
          </p:cNvPr>
          <p:cNvSpPr/>
          <p:nvPr/>
        </p:nvSpPr>
        <p:spPr>
          <a:xfrm>
            <a:off x="7350853" y="4341383"/>
            <a:ext cx="1923915" cy="13280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Histogram constructor</a:t>
            </a:r>
            <a:endParaRPr lang="zh-CN" altLang="en-US" sz="105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42CAB64-3CBE-4B1D-93B4-52D6666A388D}"/>
              </a:ext>
            </a:extLst>
          </p:cNvPr>
          <p:cNvSpPr/>
          <p:nvPr/>
        </p:nvSpPr>
        <p:spPr>
          <a:xfrm>
            <a:off x="2497188" y="4341383"/>
            <a:ext cx="1923915" cy="132800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IR annotator</a:t>
            </a:r>
            <a:endParaRPr lang="zh-CN" altLang="en-US" sz="1050" b="1" dirty="0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8D1697BC-9054-413D-994C-2063AE900B3E}"/>
              </a:ext>
            </a:extLst>
          </p:cNvPr>
          <p:cNvSpPr/>
          <p:nvPr/>
        </p:nvSpPr>
        <p:spPr>
          <a:xfrm>
            <a:off x="4481000" y="4745981"/>
            <a:ext cx="401143" cy="518808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6392AD-8E9B-4F99-AD1A-A7050444269D}"/>
              </a:ext>
            </a:extLst>
          </p:cNvPr>
          <p:cNvCxnSpPr>
            <a:cxnSpLocks/>
          </p:cNvCxnSpPr>
          <p:nvPr/>
        </p:nvCxnSpPr>
        <p:spPr>
          <a:xfrm>
            <a:off x="2006686" y="4545511"/>
            <a:ext cx="335829" cy="200470"/>
          </a:xfrm>
          <a:prstGeom prst="straightConnector1">
            <a:avLst/>
          </a:prstGeom>
          <a:ln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D9D2B-2264-4F6B-8F4D-C07E1082E2B0}"/>
              </a:ext>
            </a:extLst>
          </p:cNvPr>
          <p:cNvCxnSpPr>
            <a:cxnSpLocks/>
          </p:cNvCxnSpPr>
          <p:nvPr/>
        </p:nvCxnSpPr>
        <p:spPr>
          <a:xfrm>
            <a:off x="2062289" y="4945313"/>
            <a:ext cx="280226" cy="0"/>
          </a:xfrm>
          <a:prstGeom prst="straightConnector1">
            <a:avLst/>
          </a:prstGeom>
          <a:ln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149796-2BB3-4437-9BC2-789D5D9B62DB}"/>
              </a:ext>
            </a:extLst>
          </p:cNvPr>
          <p:cNvCxnSpPr>
            <a:cxnSpLocks/>
          </p:cNvCxnSpPr>
          <p:nvPr/>
        </p:nvCxnSpPr>
        <p:spPr>
          <a:xfrm flipV="1">
            <a:off x="2087689" y="5186645"/>
            <a:ext cx="254826" cy="206774"/>
          </a:xfrm>
          <a:prstGeom prst="straightConnector1">
            <a:avLst/>
          </a:prstGeom>
          <a:ln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404D38-1572-49C9-91BD-97DACD050676}"/>
              </a:ext>
            </a:extLst>
          </p:cNvPr>
          <p:cNvCxnSpPr>
            <a:cxnSpLocks/>
          </p:cNvCxnSpPr>
          <p:nvPr/>
        </p:nvCxnSpPr>
        <p:spPr>
          <a:xfrm>
            <a:off x="5284406" y="3921632"/>
            <a:ext cx="391611" cy="309898"/>
          </a:xfrm>
          <a:prstGeom prst="straightConnector1">
            <a:avLst/>
          </a:prstGeom>
          <a:ln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5B78-44F7-4ACF-8BB2-ED8A6EEBD2D6}"/>
              </a:ext>
            </a:extLst>
          </p:cNvPr>
          <p:cNvCxnSpPr>
            <a:cxnSpLocks/>
          </p:cNvCxnSpPr>
          <p:nvPr/>
        </p:nvCxnSpPr>
        <p:spPr>
          <a:xfrm flipH="1">
            <a:off x="6106733" y="3921632"/>
            <a:ext cx="378972" cy="327079"/>
          </a:xfrm>
          <a:prstGeom prst="straightConnector1">
            <a:avLst/>
          </a:prstGeom>
          <a:ln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878C083-8497-4549-8AB4-A15B819C8DD1}"/>
              </a:ext>
            </a:extLst>
          </p:cNvPr>
          <p:cNvSpPr/>
          <p:nvPr/>
        </p:nvSpPr>
        <p:spPr>
          <a:xfrm>
            <a:off x="9964959" y="4395947"/>
            <a:ext cx="1646606" cy="86278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FAE30BB-BBBF-489A-A536-0C02D6626864}"/>
              </a:ext>
            </a:extLst>
          </p:cNvPr>
          <p:cNvSpPr/>
          <p:nvPr/>
        </p:nvSpPr>
        <p:spPr>
          <a:xfrm>
            <a:off x="9826304" y="4545511"/>
            <a:ext cx="1646606" cy="86278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</a:rPr>
              <a:t>Activity features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43" name="Arrow: Striped Right 42">
            <a:extLst>
              <a:ext uri="{FF2B5EF4-FFF2-40B4-BE49-F238E27FC236}">
                <a16:creationId xmlns:a16="http://schemas.microsoft.com/office/drawing/2014/main" id="{84D86ADC-E29F-4DCE-A5D6-CA5241EC2FC7}"/>
              </a:ext>
            </a:extLst>
          </p:cNvPr>
          <p:cNvSpPr/>
          <p:nvPr/>
        </p:nvSpPr>
        <p:spPr>
          <a:xfrm>
            <a:off x="9350966" y="4745981"/>
            <a:ext cx="401143" cy="518808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A22B65-6DFC-4BE4-92F0-83C2F8444BB6}"/>
              </a:ext>
            </a:extLst>
          </p:cNvPr>
          <p:cNvGrpSpPr/>
          <p:nvPr/>
        </p:nvGrpSpPr>
        <p:grpSpPr>
          <a:xfrm>
            <a:off x="8976167" y="1651012"/>
            <a:ext cx="2635398" cy="741304"/>
            <a:chOff x="1051852" y="1595730"/>
            <a:chExt cx="2522404" cy="7095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4612F9-94DF-41DC-B747-367AB5675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852" y="1595730"/>
              <a:ext cx="2522404" cy="70952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C01C79B-0AE1-47AF-9053-34DD76CC93FB}"/>
                </a:ext>
              </a:extLst>
            </p:cNvPr>
            <p:cNvCxnSpPr/>
            <p:nvPr/>
          </p:nvCxnSpPr>
          <p:spPr>
            <a:xfrm>
              <a:off x="2438400" y="2019300"/>
              <a:ext cx="20955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227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FE5BA-301D-47C0-9035-70BF8BB9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85" y="1915686"/>
            <a:ext cx="4491492" cy="445717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Activity Features: IR Annotator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921186-C4E7-4F53-A533-FF109225AD92}"/>
              </a:ext>
            </a:extLst>
          </p:cNvPr>
          <p:cNvSpPr/>
          <p:nvPr/>
        </p:nvSpPr>
        <p:spPr>
          <a:xfrm>
            <a:off x="8278044" y="2591808"/>
            <a:ext cx="3618233" cy="2906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948AA0FC-72F9-49DA-B747-7BEC8DC28A07}"/>
              </a:ext>
            </a:extLst>
          </p:cNvPr>
          <p:cNvSpPr txBox="1">
            <a:spLocks/>
          </p:cNvSpPr>
          <p:nvPr/>
        </p:nvSpPr>
        <p:spPr>
          <a:xfrm>
            <a:off x="468313" y="1419473"/>
            <a:ext cx="9953425" cy="520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Instrument the IR code with activity tracking functions for each RTL operator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IR operator: in IR code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RTL operator: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in hardware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600"/>
              </a:lnSpc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41C5FB-DFDF-4B1D-A5DA-7C908183663B}"/>
              </a:ext>
            </a:extLst>
          </p:cNvPr>
          <p:cNvCxnSpPr/>
          <p:nvPr/>
        </p:nvCxnSpPr>
        <p:spPr>
          <a:xfrm>
            <a:off x="3423684" y="3735572"/>
            <a:ext cx="73010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207797F-0AFC-487B-9126-F68C6CE79288}"/>
              </a:ext>
            </a:extLst>
          </p:cNvPr>
          <p:cNvSpPr/>
          <p:nvPr/>
        </p:nvSpPr>
        <p:spPr>
          <a:xfrm>
            <a:off x="461510" y="3111249"/>
            <a:ext cx="6506645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RTL-to-IR back tracing</a:t>
            </a:r>
          </a:p>
          <a:p>
            <a:pPr marL="685800" lvl="2" indent="-22860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Multiple IR ops             one RTL op</a:t>
            </a:r>
          </a:p>
          <a:p>
            <a:pPr marL="685800" lvl="2" indent="-22860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Match IR ops to RTL ops by netlist name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6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4BAAC-8130-42FF-89AA-B2D17871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85" y="1915686"/>
            <a:ext cx="4491492" cy="445717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Activity Features: IR Annotator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468313" y="1419473"/>
            <a:ext cx="9953425" cy="520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Instrument the IR code with activity tracking functions for each RTL operator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IR operator: in IR code</a:t>
            </a:r>
          </a:p>
          <a:p>
            <a:pPr>
              <a:lnSpc>
                <a:spcPts val="26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RTL operator: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in hardware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600"/>
              </a:lnSpc>
            </a:pP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RTL-to-IR back tracing</a:t>
            </a:r>
          </a:p>
          <a:p>
            <a:pPr lvl="1">
              <a:lnSpc>
                <a:spcPts val="26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Multiple IR ops             one RTL op</a:t>
            </a:r>
          </a:p>
          <a:p>
            <a:pPr lvl="1">
              <a:lnSpc>
                <a:spcPts val="26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Match IR ops to RTL ops by netlist name</a:t>
            </a:r>
            <a:endParaRPr lang="en-US" altLang="zh-TW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ts val="2600"/>
              </a:lnSpc>
              <a:spcBef>
                <a:spcPts val="1000"/>
              </a:spcBef>
            </a:pPr>
            <a:r>
              <a:rPr lang="en-US" altLang="zh-TW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tracking</a:t>
            </a:r>
          </a:p>
          <a:p>
            <a:pPr marL="685800" lvl="2">
              <a:lnSpc>
                <a:spcPts val="26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Add activity tacking functions</a:t>
            </a:r>
          </a:p>
          <a:p>
            <a:pPr marL="685800" lvl="2">
              <a:lnSpc>
                <a:spcPts val="26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Record cycle-level input/output + RTL op ID</a:t>
            </a:r>
          </a:p>
          <a:p>
            <a:pPr marL="228600" lvl="2">
              <a:lnSpc>
                <a:spcPts val="2600"/>
              </a:lnSpc>
              <a:spcBef>
                <a:spcPts val="1000"/>
              </a:spcBef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Generate an annotated IR code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921186-C4E7-4F53-A533-FF109225AD92}"/>
              </a:ext>
            </a:extLst>
          </p:cNvPr>
          <p:cNvSpPr/>
          <p:nvPr/>
        </p:nvSpPr>
        <p:spPr>
          <a:xfrm>
            <a:off x="8562659" y="5110952"/>
            <a:ext cx="3333617" cy="1392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23C576-AE06-4BCA-9B63-0C80491F809B}"/>
              </a:ext>
            </a:extLst>
          </p:cNvPr>
          <p:cNvCxnSpPr/>
          <p:nvPr/>
        </p:nvCxnSpPr>
        <p:spPr>
          <a:xfrm>
            <a:off x="3423684" y="3735572"/>
            <a:ext cx="73010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1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DF855-E5A2-4CD4-8FD2-D7B2F566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07" y="2753043"/>
            <a:ext cx="5331081" cy="30718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Activity Features: Activity Generator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550058" y="1556634"/>
            <a:ext cx="11355309" cy="508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Compute average activities of each RTL operator</a:t>
            </a:r>
            <a:endParaRPr lang="en-US" altLang="zh-HK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Compile into link files (.o)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endParaRPr lang="en-US" altLang="zh-HK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Combine, compile into executable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endParaRPr lang="en-US" altLang="zh-HK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Run with input vectors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endParaRPr lang="en-US" altLang="zh-HK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Create an activity table per RTL op</a:t>
            </a:r>
          </a:p>
          <a:p>
            <a:pPr marL="457200" lvl="1" indent="0">
              <a:lnSpc>
                <a:spcPts val="2800"/>
              </a:lnSpc>
              <a:buNone/>
            </a:pPr>
            <a:endParaRPr lang="en-US" altLang="zh-H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lnSpc>
                <a:spcPts val="2800"/>
              </a:lnSpc>
              <a:spcBef>
                <a:spcPts val="1000"/>
              </a:spcBef>
              <a:buNone/>
            </a:pPr>
            <a:endParaRPr lang="en-US" altLang="zh-H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4C66A0D-2C07-4946-90FF-5A5C32C4B046}"/>
              </a:ext>
            </a:extLst>
          </p:cNvPr>
          <p:cNvSpPr/>
          <p:nvPr/>
        </p:nvSpPr>
        <p:spPr>
          <a:xfrm>
            <a:off x="3301023" y="2565580"/>
            <a:ext cx="362365" cy="362172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2469614-6CBC-48EB-8310-BD789F3C58C4}"/>
              </a:ext>
            </a:extLst>
          </p:cNvPr>
          <p:cNvSpPr/>
          <p:nvPr/>
        </p:nvSpPr>
        <p:spPr>
          <a:xfrm>
            <a:off x="3301023" y="3515664"/>
            <a:ext cx="362365" cy="362172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3FEE7A1-2C63-426B-8708-37D3F02C5463}"/>
              </a:ext>
            </a:extLst>
          </p:cNvPr>
          <p:cNvSpPr/>
          <p:nvPr/>
        </p:nvSpPr>
        <p:spPr>
          <a:xfrm>
            <a:off x="3301023" y="4465749"/>
            <a:ext cx="362365" cy="362172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5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Activity Features: Activity Generator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578411" y="1771609"/>
            <a:ext cx="11355309" cy="508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Hamming distance: count differences bit by bit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Average the activity per RTL op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Amortize the activities over the total execution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D65F5-ACAC-4613-9782-94D10406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49" y="4057084"/>
            <a:ext cx="6997480" cy="1175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D4591-A1BF-4499-A64D-2B51A377F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02" y="5305597"/>
            <a:ext cx="3612618" cy="8571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C2815B-ECAC-4D34-B787-8055DF65582E}"/>
              </a:ext>
            </a:extLst>
          </p:cNvPr>
          <p:cNvCxnSpPr>
            <a:cxnSpLocks/>
          </p:cNvCxnSpPr>
          <p:nvPr/>
        </p:nvCxnSpPr>
        <p:spPr>
          <a:xfrm flipV="1">
            <a:off x="7193474" y="3980113"/>
            <a:ext cx="539938" cy="209181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953B3AE-3331-4D6F-998A-17BB43E9503E}"/>
              </a:ext>
            </a:extLst>
          </p:cNvPr>
          <p:cNvSpPr/>
          <p:nvPr/>
        </p:nvSpPr>
        <p:spPr>
          <a:xfrm>
            <a:off x="7575761" y="3598977"/>
            <a:ext cx="213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Hamming distance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143666-AE93-4B55-976B-0E13FCC91F17}"/>
              </a:ext>
            </a:extLst>
          </p:cNvPr>
          <p:cNvCxnSpPr>
            <a:cxnSpLocks/>
          </p:cNvCxnSpPr>
          <p:nvPr/>
        </p:nvCxnSpPr>
        <p:spPr>
          <a:xfrm>
            <a:off x="8544829" y="4999769"/>
            <a:ext cx="405356" cy="23316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FABC6-C755-49A2-A555-63E834128400}"/>
              </a:ext>
            </a:extLst>
          </p:cNvPr>
          <p:cNvSpPr/>
          <p:nvPr/>
        </p:nvSpPr>
        <p:spPr>
          <a:xfrm>
            <a:off x="8353443" y="5291332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Avg. across cycles &amp; operands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ED9AFA-DB17-417E-9AB1-7FD6F623B838}"/>
              </a:ext>
            </a:extLst>
          </p:cNvPr>
          <p:cNvCxnSpPr>
            <a:cxnSpLocks/>
          </p:cNvCxnSpPr>
          <p:nvPr/>
        </p:nvCxnSpPr>
        <p:spPr>
          <a:xfrm>
            <a:off x="5976375" y="6025728"/>
            <a:ext cx="941876" cy="27016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9C5F2DE-5C4A-4F31-883F-1448F33AD302}"/>
              </a:ext>
            </a:extLst>
          </p:cNvPr>
          <p:cNvSpPr/>
          <p:nvPr/>
        </p:nvSpPr>
        <p:spPr>
          <a:xfrm>
            <a:off x="6988820" y="617561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 exe cycles / latency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A43E5-5E6D-4216-9AF9-0640BAFEE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1" y="4129422"/>
            <a:ext cx="2333978" cy="17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73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Activity Features: Histogram Constructor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939991" y="1613330"/>
            <a:ext cx="11355309" cy="313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Operator activities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Fix the size of the feature set 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Use a </a:t>
            </a:r>
            <a:r>
              <a:rPr lang="en-US" altLang="zh-HK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representation</a:t>
            </a:r>
            <a:endParaRPr lang="en-US" altLang="zh-H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Allocate a histogram per opcode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Features per bin: #ops, percentage, average activity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CA1BCB7-E7AC-49C2-AE9E-2CDB8C63A825}"/>
              </a:ext>
            </a:extLst>
          </p:cNvPr>
          <p:cNvGrpSpPr/>
          <p:nvPr/>
        </p:nvGrpSpPr>
        <p:grpSpPr>
          <a:xfrm>
            <a:off x="2902917" y="4432154"/>
            <a:ext cx="5029263" cy="1893826"/>
            <a:chOff x="1722120" y="4032503"/>
            <a:chExt cx="5029263" cy="189382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84FA360-69EB-4352-BBD1-60FF84084EE1}"/>
                </a:ext>
              </a:extLst>
            </p:cNvPr>
            <p:cNvGrpSpPr/>
            <p:nvPr/>
          </p:nvGrpSpPr>
          <p:grpSpPr>
            <a:xfrm>
              <a:off x="4484580" y="4541801"/>
              <a:ext cx="1908652" cy="1029172"/>
              <a:chOff x="5937974" y="4720410"/>
              <a:chExt cx="1908652" cy="102917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75ECD-D9B1-47F6-90D9-8A14C0BE5625}"/>
                  </a:ext>
                </a:extLst>
              </p:cNvPr>
              <p:cNvSpPr/>
              <p:nvPr/>
            </p:nvSpPr>
            <p:spPr>
              <a:xfrm>
                <a:off x="6698908" y="4720410"/>
                <a:ext cx="382670" cy="10291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51004A-9711-4428-B019-A61017374982}"/>
                  </a:ext>
                </a:extLst>
              </p:cNvPr>
              <p:cNvSpPr/>
              <p:nvPr/>
            </p:nvSpPr>
            <p:spPr>
              <a:xfrm>
                <a:off x="7081578" y="5229460"/>
                <a:ext cx="382670" cy="51892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7552C98-43F2-4647-8BBF-FCC03317C705}"/>
                  </a:ext>
                </a:extLst>
              </p:cNvPr>
              <p:cNvSpPr/>
              <p:nvPr/>
            </p:nvSpPr>
            <p:spPr>
              <a:xfrm>
                <a:off x="6318752" y="5125460"/>
                <a:ext cx="382670" cy="62292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D9F76C-27D8-4E5E-9EDF-020BFD255664}"/>
                  </a:ext>
                </a:extLst>
              </p:cNvPr>
              <p:cNvSpPr/>
              <p:nvPr/>
            </p:nvSpPr>
            <p:spPr>
              <a:xfrm>
                <a:off x="5937974" y="5446129"/>
                <a:ext cx="382670" cy="30225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1438F4-5788-4A8D-A48F-8B3704529B9C}"/>
                  </a:ext>
                </a:extLst>
              </p:cNvPr>
              <p:cNvSpPr/>
              <p:nvPr/>
            </p:nvSpPr>
            <p:spPr>
              <a:xfrm>
                <a:off x="7463956" y="5624778"/>
                <a:ext cx="382670" cy="12360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3BFFE9-83E3-4FB1-97E6-8F04DF2EE0D7}"/>
                </a:ext>
              </a:extLst>
            </p:cNvPr>
            <p:cNvSpPr/>
            <p:nvPr/>
          </p:nvSpPr>
          <p:spPr>
            <a:xfrm>
              <a:off x="1794398" y="4197843"/>
              <a:ext cx="539215" cy="5392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+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390B1F-9899-43DB-A10B-F27DEDE2D5E1}"/>
                </a:ext>
              </a:extLst>
            </p:cNvPr>
            <p:cNvSpPr/>
            <p:nvPr/>
          </p:nvSpPr>
          <p:spPr>
            <a:xfrm>
              <a:off x="2782305" y="4197843"/>
              <a:ext cx="539215" cy="5392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+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2C2720-EB41-4E05-B92B-3F5C0D26C35F}"/>
                </a:ext>
              </a:extLst>
            </p:cNvPr>
            <p:cNvSpPr/>
            <p:nvPr/>
          </p:nvSpPr>
          <p:spPr>
            <a:xfrm>
              <a:off x="2288891" y="5031758"/>
              <a:ext cx="539215" cy="5392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+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B56DC7-12BA-433F-BB7B-0DC76387EEF0}"/>
                </a:ext>
              </a:extLst>
            </p:cNvPr>
            <p:cNvCxnSpPr>
              <a:stCxn id="7" idx="4"/>
              <a:endCxn id="46" idx="1"/>
            </p:cNvCxnSpPr>
            <p:nvPr/>
          </p:nvCxnSpPr>
          <p:spPr>
            <a:xfrm>
              <a:off x="2064006" y="4737058"/>
              <a:ext cx="303851" cy="373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6252AA-895A-4FC6-B62F-CAA34939C801}"/>
                </a:ext>
              </a:extLst>
            </p:cNvPr>
            <p:cNvCxnSpPr>
              <a:stCxn id="45" idx="4"/>
              <a:endCxn id="46" idx="7"/>
            </p:cNvCxnSpPr>
            <p:nvPr/>
          </p:nvCxnSpPr>
          <p:spPr>
            <a:xfrm flipH="1">
              <a:off x="2749140" y="4737058"/>
              <a:ext cx="302773" cy="373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F43820-C3B0-48E0-9D36-FCC9BFB08B9F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1722120" y="4032504"/>
              <a:ext cx="151244" cy="2443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07CADFA-FC0F-4B68-88C7-F19A02048FCD}"/>
                </a:ext>
              </a:extLst>
            </p:cNvPr>
            <p:cNvCxnSpPr/>
            <p:nvPr/>
          </p:nvCxnSpPr>
          <p:spPr>
            <a:xfrm>
              <a:off x="2706683" y="4032503"/>
              <a:ext cx="151244" cy="2443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BD961B-0743-4C5E-83CB-7795B9F73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623" y="4032503"/>
              <a:ext cx="151244" cy="2443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A47B523-1B88-4029-BD03-5DCB222BB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4365" y="4075690"/>
              <a:ext cx="151244" cy="2443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EDF9AE-DAA4-4A62-A895-946A8218D7FB}"/>
                </a:ext>
              </a:extLst>
            </p:cNvPr>
            <p:cNvCxnSpPr>
              <a:cxnSpLocks/>
            </p:cNvCxnSpPr>
            <p:nvPr/>
          </p:nvCxnSpPr>
          <p:spPr>
            <a:xfrm>
              <a:off x="2913253" y="5382947"/>
              <a:ext cx="1412299" cy="2589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C0080E2-E55B-433D-8BA3-FD815DCB7071}"/>
                </a:ext>
              </a:extLst>
            </p:cNvPr>
            <p:cNvSpPr/>
            <p:nvPr/>
          </p:nvSpPr>
          <p:spPr>
            <a:xfrm>
              <a:off x="3321520" y="5050397"/>
              <a:ext cx="539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  <a:endParaRPr lang="zh-CN" alt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52452D-C0D7-4B75-9181-18A37E9B9950}"/>
                </a:ext>
              </a:extLst>
            </p:cNvPr>
            <p:cNvCxnSpPr>
              <a:cxnSpLocks/>
            </p:cNvCxnSpPr>
            <p:nvPr/>
          </p:nvCxnSpPr>
          <p:spPr>
            <a:xfrm>
              <a:off x="3418866" y="4528856"/>
              <a:ext cx="1553328" cy="33567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5AB77F9-699B-4C5E-B680-80E39D91FCA0}"/>
                </a:ext>
              </a:extLst>
            </p:cNvPr>
            <p:cNvSpPr/>
            <p:nvPr/>
          </p:nvSpPr>
          <p:spPr>
            <a:xfrm>
              <a:off x="3866470" y="4333298"/>
              <a:ext cx="539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  <a:endParaRPr lang="zh-CN" alt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BCAEE-7818-4181-899C-9B9A17D96F17}"/>
                </a:ext>
              </a:extLst>
            </p:cNvPr>
            <p:cNvSpPr/>
            <p:nvPr/>
          </p:nvSpPr>
          <p:spPr>
            <a:xfrm>
              <a:off x="3075228" y="5464116"/>
              <a:ext cx="11540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SA: 1.5</a:t>
              </a:r>
              <a:endParaRPr lang="zh-CN" alt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4B9C6-DE98-43CF-8659-EFF7B7D919F9}"/>
                </a:ext>
              </a:extLst>
            </p:cNvPr>
            <p:cNvSpPr/>
            <p:nvPr/>
          </p:nvSpPr>
          <p:spPr>
            <a:xfrm>
              <a:off x="3577953" y="4679865"/>
              <a:ext cx="11540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SA: 2.2</a:t>
              </a:r>
              <a:endParaRPr lang="zh-CN" alt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EE29510-42F6-4F9F-9C35-399DD4CF3E67}"/>
                </a:ext>
              </a:extLst>
            </p:cNvPr>
            <p:cNvGrpSpPr/>
            <p:nvPr/>
          </p:nvGrpSpPr>
          <p:grpSpPr>
            <a:xfrm>
              <a:off x="4277711" y="5556997"/>
              <a:ext cx="2473672" cy="369332"/>
              <a:chOff x="4277711" y="5595097"/>
              <a:chExt cx="2473672" cy="36933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68F980F-8053-4AB5-8449-B681A1D5FA16}"/>
                  </a:ext>
                </a:extLst>
              </p:cNvPr>
              <p:cNvSpPr/>
              <p:nvPr/>
            </p:nvSpPr>
            <p:spPr>
              <a:xfrm>
                <a:off x="4277711" y="5595097"/>
                <a:ext cx="539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E2D6F2-04CE-4BBF-9799-002F10C591FF}"/>
                  </a:ext>
                </a:extLst>
              </p:cNvPr>
              <p:cNvSpPr/>
              <p:nvPr/>
            </p:nvSpPr>
            <p:spPr>
              <a:xfrm>
                <a:off x="4664603" y="5595097"/>
                <a:ext cx="539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9891440-4AA2-4E1F-898C-F46CC3CB86B5}"/>
                  </a:ext>
                </a:extLst>
              </p:cNvPr>
              <p:cNvSpPr/>
              <p:nvPr/>
            </p:nvSpPr>
            <p:spPr>
              <a:xfrm>
                <a:off x="5051495" y="5595097"/>
                <a:ext cx="539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83939C1-F53C-402C-AD2B-B323B5000C0D}"/>
                  </a:ext>
                </a:extLst>
              </p:cNvPr>
              <p:cNvSpPr/>
              <p:nvPr/>
            </p:nvSpPr>
            <p:spPr>
              <a:xfrm>
                <a:off x="5438387" y="5595097"/>
                <a:ext cx="539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zh-CN" alt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398E0C7-7297-4A3E-9E11-769B365A7158}"/>
                  </a:ext>
                </a:extLst>
              </p:cNvPr>
              <p:cNvSpPr/>
              <p:nvPr/>
            </p:nvSpPr>
            <p:spPr>
              <a:xfrm>
                <a:off x="5825279" y="5595097"/>
                <a:ext cx="539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zh-CN" alt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6FC364C-50EA-42A0-967B-4873D3D7700B}"/>
                  </a:ext>
                </a:extLst>
              </p:cNvPr>
              <p:cNvSpPr/>
              <p:nvPr/>
            </p:nvSpPr>
            <p:spPr>
              <a:xfrm>
                <a:off x="6212169" y="5595097"/>
                <a:ext cx="539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zh-CN" altLang="en-US" dirty="0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84D8234-DC8C-4D4A-B14B-2EAD7C70563A}"/>
              </a:ext>
            </a:extLst>
          </p:cNvPr>
          <p:cNvGrpSpPr/>
          <p:nvPr/>
        </p:nvGrpSpPr>
        <p:grpSpPr>
          <a:xfrm>
            <a:off x="7650181" y="4962012"/>
            <a:ext cx="1390125" cy="973082"/>
            <a:chOff x="8950179" y="4608673"/>
            <a:chExt cx="1390125" cy="97308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975ABEC-6A08-413F-A085-32EF73AEE710}"/>
                </a:ext>
              </a:extLst>
            </p:cNvPr>
            <p:cNvGrpSpPr/>
            <p:nvPr/>
          </p:nvGrpSpPr>
          <p:grpSpPr>
            <a:xfrm>
              <a:off x="8950182" y="4657910"/>
              <a:ext cx="1390122" cy="878294"/>
              <a:chOff x="8950181" y="4657910"/>
              <a:chExt cx="1616481" cy="87829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8985BB-21E7-4D5C-8B51-0E271B4BCF39}"/>
                  </a:ext>
                </a:extLst>
              </p:cNvPr>
              <p:cNvSpPr txBox="1"/>
              <p:nvPr/>
            </p:nvSpPr>
            <p:spPr>
              <a:xfrm>
                <a:off x="8950183" y="4657910"/>
                <a:ext cx="1616479" cy="2927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9D2F07C-745A-4931-B5A7-3A4AFEF70380}"/>
                  </a:ext>
                </a:extLst>
              </p:cNvPr>
              <p:cNvSpPr txBox="1"/>
              <p:nvPr/>
            </p:nvSpPr>
            <p:spPr>
              <a:xfrm>
                <a:off x="8950181" y="4950675"/>
                <a:ext cx="1616479" cy="2927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4EE5AC-BFE4-49F9-A79A-7BC0139CB033}"/>
                  </a:ext>
                </a:extLst>
              </p:cNvPr>
              <p:cNvSpPr txBox="1"/>
              <p:nvPr/>
            </p:nvSpPr>
            <p:spPr>
              <a:xfrm>
                <a:off x="8950181" y="5243439"/>
                <a:ext cx="1616479" cy="2927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AEE6859-BBD7-4006-A985-64973DA9DE06}"/>
                </a:ext>
              </a:extLst>
            </p:cNvPr>
            <p:cNvSpPr/>
            <p:nvPr/>
          </p:nvSpPr>
          <p:spPr>
            <a:xfrm>
              <a:off x="8952385" y="4608673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# ops</a:t>
              </a:r>
              <a:endParaRPr lang="zh-CN" alt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5C99A75-0016-4C42-B350-431506695262}"/>
                </a:ext>
              </a:extLst>
            </p:cNvPr>
            <p:cNvSpPr/>
            <p:nvPr/>
          </p:nvSpPr>
          <p:spPr>
            <a:xfrm>
              <a:off x="8950179" y="489059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percentage</a:t>
              </a:r>
              <a:endParaRPr lang="zh-CN" alt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6D1C6CA-48B9-4DCC-AA2E-4B4C0B32892F}"/>
                </a:ext>
              </a:extLst>
            </p:cNvPr>
            <p:cNvSpPr/>
            <p:nvPr/>
          </p:nvSpPr>
          <p:spPr>
            <a:xfrm>
              <a:off x="8950179" y="5212423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avg. activity</a:t>
              </a:r>
              <a:endParaRPr lang="zh-CN" alt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91443446-A147-4283-B63B-F99388A1CDBD}"/>
              </a:ext>
            </a:extLst>
          </p:cNvPr>
          <p:cNvSpPr/>
          <p:nvPr/>
        </p:nvSpPr>
        <p:spPr>
          <a:xfrm>
            <a:off x="7067734" y="4566203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Per-bin information</a:t>
            </a:r>
            <a:endParaRPr lang="zh-CN" alt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DEE996-AAB5-4B55-B3CE-62E90790CD3D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6600494" y="5177404"/>
            <a:ext cx="1049687" cy="2511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42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FE20CC8-8939-4121-B8C7-AC03F73D1E21}"/>
              </a:ext>
            </a:extLst>
          </p:cNvPr>
          <p:cNvSpPr txBox="1">
            <a:spLocks/>
          </p:cNvSpPr>
          <p:nvPr/>
        </p:nvSpPr>
        <p:spPr>
          <a:xfrm>
            <a:off x="1676400" y="17259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Power Modeling Framework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C8C4B-D92B-4576-8B34-17226021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02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Power Modeling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550058" y="1556635"/>
            <a:ext cx="11355309" cy="316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256 features: 11 architecture features, 245 activity features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Ground truth power values through onboard measurement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Regression models</a:t>
            </a:r>
          </a:p>
          <a:p>
            <a:pPr lvl="1">
              <a:lnSpc>
                <a:spcPts val="2800"/>
              </a:lnSpc>
            </a:pPr>
            <a:r>
              <a:rPr lang="en-US" altLang="zh-HK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: classic linear model, LASSO</a:t>
            </a:r>
          </a:p>
          <a:p>
            <a:pPr lvl="1">
              <a:lnSpc>
                <a:spcPts val="2800"/>
              </a:lnSpc>
            </a:pPr>
            <a:r>
              <a:rPr lang="en-US" altLang="zh-HK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 (SVM)</a:t>
            </a: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: RBF kernel</a:t>
            </a:r>
          </a:p>
          <a:p>
            <a:pPr lvl="1">
              <a:lnSpc>
                <a:spcPts val="2800"/>
              </a:lnSpc>
            </a:pPr>
            <a:r>
              <a:rPr lang="en-US" altLang="zh-HK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model</a:t>
            </a: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: decision tree, ensemble model</a:t>
            </a:r>
          </a:p>
          <a:p>
            <a:pPr lvl="1">
              <a:lnSpc>
                <a:spcPts val="2800"/>
              </a:lnSpc>
            </a:pPr>
            <a:r>
              <a:rPr lang="en-US" altLang="zh-HK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: CNN, </a:t>
            </a:r>
            <a:r>
              <a:rPr lang="en-US" altLang="zh-HK" sz="2800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endParaRPr lang="en-US" altLang="zh-H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6CD2CE-2A92-4BE7-85E8-55F04AB900EF}"/>
              </a:ext>
            </a:extLst>
          </p:cNvPr>
          <p:cNvSpPr/>
          <p:nvPr/>
        </p:nvSpPr>
        <p:spPr>
          <a:xfrm>
            <a:off x="9530778" y="3141315"/>
            <a:ext cx="24769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  <a:endParaRPr lang="en-US" altLang="zh-HK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2C42E7C-F5D4-49EF-89AB-F815417B763D}"/>
              </a:ext>
            </a:extLst>
          </p:cNvPr>
          <p:cNvCxnSpPr>
            <a:cxnSpLocks/>
          </p:cNvCxnSpPr>
          <p:nvPr/>
        </p:nvCxnSpPr>
        <p:spPr>
          <a:xfrm>
            <a:off x="8998665" y="3129558"/>
            <a:ext cx="410511" cy="2764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B628394-3D11-401C-A5CC-C0B859A31EAC}"/>
              </a:ext>
            </a:extLst>
          </p:cNvPr>
          <p:cNvCxnSpPr>
            <a:cxnSpLocks/>
          </p:cNvCxnSpPr>
          <p:nvPr/>
        </p:nvCxnSpPr>
        <p:spPr>
          <a:xfrm>
            <a:off x="8971280" y="3596640"/>
            <a:ext cx="471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B3262C-A77E-40DF-9AF0-2E0913995331}"/>
              </a:ext>
            </a:extLst>
          </p:cNvPr>
          <p:cNvCxnSpPr>
            <a:cxnSpLocks/>
          </p:cNvCxnSpPr>
          <p:nvPr/>
        </p:nvCxnSpPr>
        <p:spPr>
          <a:xfrm flipV="1">
            <a:off x="9264538" y="3787283"/>
            <a:ext cx="178596" cy="2287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7FF9B5E-A908-4559-B928-084A1AEEEB49}"/>
              </a:ext>
            </a:extLst>
          </p:cNvPr>
          <p:cNvGrpSpPr/>
          <p:nvPr/>
        </p:nvGrpSpPr>
        <p:grpSpPr>
          <a:xfrm>
            <a:off x="1585690" y="4678999"/>
            <a:ext cx="4672226" cy="2144458"/>
            <a:chOff x="1585690" y="4678999"/>
            <a:chExt cx="4672226" cy="2144458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882B975-573A-43F0-9CFF-67A902EB124D}"/>
                </a:ext>
              </a:extLst>
            </p:cNvPr>
            <p:cNvSpPr/>
            <p:nvPr/>
          </p:nvSpPr>
          <p:spPr>
            <a:xfrm>
              <a:off x="2223760" y="4941731"/>
              <a:ext cx="1458821" cy="12632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B086C07-84C7-465D-B023-5CEF2A69ECBE}"/>
                </a:ext>
              </a:extLst>
            </p:cNvPr>
            <p:cNvSpPr/>
            <p:nvPr/>
          </p:nvSpPr>
          <p:spPr>
            <a:xfrm>
              <a:off x="3214265" y="4747192"/>
              <a:ext cx="468316" cy="1945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732BF18-1F67-4C1E-9EDC-EF9E23C7EF8A}"/>
                </a:ext>
              </a:extLst>
            </p:cNvPr>
            <p:cNvSpPr/>
            <p:nvPr/>
          </p:nvSpPr>
          <p:spPr>
            <a:xfrm>
              <a:off x="2219662" y="4747192"/>
              <a:ext cx="997135" cy="194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6B98D67-0F32-40C0-8740-C6D4D3265330}"/>
                </a:ext>
              </a:extLst>
            </p:cNvPr>
            <p:cNvSpPr/>
            <p:nvPr/>
          </p:nvSpPr>
          <p:spPr>
            <a:xfrm>
              <a:off x="2217119" y="4739544"/>
              <a:ext cx="1465462" cy="14654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35C5B6C-FB02-4C00-B000-9443410A16C5}"/>
                </a:ext>
              </a:extLst>
            </p:cNvPr>
            <p:cNvGrpSpPr/>
            <p:nvPr/>
          </p:nvGrpSpPr>
          <p:grpSpPr>
            <a:xfrm>
              <a:off x="2217119" y="4934089"/>
              <a:ext cx="1465462" cy="1057656"/>
              <a:chOff x="1980191" y="5006848"/>
              <a:chExt cx="1465462" cy="105765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C3EE9EC-FF61-4307-8404-755C5C8CC51D}"/>
                  </a:ext>
                </a:extLst>
              </p:cNvPr>
              <p:cNvCxnSpPr/>
              <p:nvPr/>
            </p:nvCxnSpPr>
            <p:spPr>
              <a:xfrm>
                <a:off x="1980191" y="5006848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37A40D7-D447-4A0C-B8FE-3466AB97454A}"/>
                  </a:ext>
                </a:extLst>
              </p:cNvPr>
              <p:cNvCxnSpPr/>
              <p:nvPr/>
            </p:nvCxnSpPr>
            <p:spPr>
              <a:xfrm>
                <a:off x="1980191" y="5271262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F783C06-DD61-4F96-BCC4-B35A09762A5F}"/>
                  </a:ext>
                </a:extLst>
              </p:cNvPr>
              <p:cNvCxnSpPr/>
              <p:nvPr/>
            </p:nvCxnSpPr>
            <p:spPr>
              <a:xfrm>
                <a:off x="1980191" y="5535676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F9B7C2A-BF63-4CB9-8C30-D6AC77B127C6}"/>
                  </a:ext>
                </a:extLst>
              </p:cNvPr>
              <p:cNvCxnSpPr/>
              <p:nvPr/>
            </p:nvCxnSpPr>
            <p:spPr>
              <a:xfrm>
                <a:off x="1980191" y="5800090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FA1CC0D-B7E8-467F-BCF0-F71A45FC2DFA}"/>
                  </a:ext>
                </a:extLst>
              </p:cNvPr>
              <p:cNvCxnSpPr/>
              <p:nvPr/>
            </p:nvCxnSpPr>
            <p:spPr>
              <a:xfrm>
                <a:off x="1980191" y="6064504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CD23419-2874-43A1-BBB8-0D549B90082C}"/>
                </a:ext>
              </a:extLst>
            </p:cNvPr>
            <p:cNvGrpSpPr/>
            <p:nvPr/>
          </p:nvGrpSpPr>
          <p:grpSpPr>
            <a:xfrm rot="5400000">
              <a:off x="2217119" y="4943447"/>
              <a:ext cx="1465462" cy="1057656"/>
              <a:chOff x="1980191" y="5006848"/>
              <a:chExt cx="1465462" cy="1057656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BDE827-A917-4220-B5EF-E7C88530CB0A}"/>
                  </a:ext>
                </a:extLst>
              </p:cNvPr>
              <p:cNvCxnSpPr/>
              <p:nvPr/>
            </p:nvCxnSpPr>
            <p:spPr>
              <a:xfrm>
                <a:off x="1980191" y="5006848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AF74299-88FE-4B3C-B7C2-00432D9A0411}"/>
                  </a:ext>
                </a:extLst>
              </p:cNvPr>
              <p:cNvCxnSpPr/>
              <p:nvPr/>
            </p:nvCxnSpPr>
            <p:spPr>
              <a:xfrm>
                <a:off x="1980191" y="5271262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2D913E8-28E7-4F77-832B-EFF32C42365B}"/>
                  </a:ext>
                </a:extLst>
              </p:cNvPr>
              <p:cNvCxnSpPr/>
              <p:nvPr/>
            </p:nvCxnSpPr>
            <p:spPr>
              <a:xfrm>
                <a:off x="1980191" y="5535676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65B65E3-06D0-4DE2-B3AA-D2236E830925}"/>
                  </a:ext>
                </a:extLst>
              </p:cNvPr>
              <p:cNvCxnSpPr/>
              <p:nvPr/>
            </p:nvCxnSpPr>
            <p:spPr>
              <a:xfrm>
                <a:off x="1980191" y="5800090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E3AB6CC-A12C-4D84-B622-85A136B7D183}"/>
                  </a:ext>
                </a:extLst>
              </p:cNvPr>
              <p:cNvCxnSpPr/>
              <p:nvPr/>
            </p:nvCxnSpPr>
            <p:spPr>
              <a:xfrm>
                <a:off x="1980191" y="6064504"/>
                <a:ext cx="14654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Left Brace 120">
              <a:extLst>
                <a:ext uri="{FF2B5EF4-FFF2-40B4-BE49-F238E27FC236}">
                  <a16:creationId xmlns:a16="http://schemas.microsoft.com/office/drawing/2014/main" id="{12319E6B-E000-4837-9E41-13E3351B88D6}"/>
                </a:ext>
              </a:extLst>
            </p:cNvPr>
            <p:cNvSpPr/>
            <p:nvPr/>
          </p:nvSpPr>
          <p:spPr>
            <a:xfrm>
              <a:off x="1980538" y="4739544"/>
              <a:ext cx="178983" cy="1465462"/>
            </a:xfrm>
            <a:prstGeom prst="leftBrace">
              <a:avLst>
                <a:gd name="adj1" fmla="val 53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C843DCD-37EA-4210-A27B-947CC84E1CCE}"/>
                </a:ext>
              </a:extLst>
            </p:cNvPr>
            <p:cNvSpPr/>
            <p:nvPr/>
          </p:nvSpPr>
          <p:spPr>
            <a:xfrm>
              <a:off x="1585690" y="528760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zh-CN" altLang="en-US" dirty="0"/>
            </a:p>
          </p:txBody>
        </p:sp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31B02D9E-3D47-43D5-8D43-16C08E66AFE7}"/>
                </a:ext>
              </a:extLst>
            </p:cNvPr>
            <p:cNvSpPr/>
            <p:nvPr/>
          </p:nvSpPr>
          <p:spPr>
            <a:xfrm rot="16200000">
              <a:off x="2860359" y="5597636"/>
              <a:ext cx="178983" cy="1465462"/>
            </a:xfrm>
            <a:prstGeom prst="leftBrace">
              <a:avLst>
                <a:gd name="adj1" fmla="val 53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1F4D7C2-6333-4C07-8F13-BB84D6C9321F}"/>
                </a:ext>
              </a:extLst>
            </p:cNvPr>
            <p:cNvSpPr/>
            <p:nvPr/>
          </p:nvSpPr>
          <p:spPr>
            <a:xfrm>
              <a:off x="2685436" y="6454125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zh-CN" altLang="en-US" dirty="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0893BAD-351D-4410-BF31-F481064CF40B}"/>
                </a:ext>
              </a:extLst>
            </p:cNvPr>
            <p:cNvCxnSpPr>
              <a:cxnSpLocks/>
            </p:cNvCxnSpPr>
            <p:nvPr/>
          </p:nvCxnSpPr>
          <p:spPr>
            <a:xfrm>
              <a:off x="3123961" y="4768991"/>
              <a:ext cx="820501" cy="94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C4D9F17-A878-459D-A0A6-4F6AF8BD0E01}"/>
                </a:ext>
              </a:extLst>
            </p:cNvPr>
            <p:cNvSpPr/>
            <p:nvPr/>
          </p:nvSpPr>
          <p:spPr>
            <a:xfrm>
              <a:off x="3944462" y="4678999"/>
              <a:ext cx="23134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Architecture features</a:t>
              </a:r>
              <a:endParaRPr lang="zh-CN" alt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B8BD190-39B6-415E-AED0-239F25A7F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5133" y="5498787"/>
              <a:ext cx="947328" cy="897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44EDA4E-7325-4733-9A7B-CA2AF20A8BE5}"/>
                </a:ext>
              </a:extLst>
            </p:cNvPr>
            <p:cNvSpPr/>
            <p:nvPr/>
          </p:nvSpPr>
          <p:spPr>
            <a:xfrm>
              <a:off x="3944462" y="5287609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K" dirty="0">
                  <a:latin typeface="Arial" panose="020B0604020202020204" pitchFamily="34" charset="0"/>
                  <a:cs typeface="Arial" panose="020B0604020202020204" pitchFamily="34" charset="0"/>
                </a:rPr>
                <a:t>Activity features</a:t>
              </a:r>
              <a:endParaRPr lang="zh-CN" altLang="en-US" dirty="0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5BFFF0F-4D21-4148-9F58-246315D8EE08}"/>
              </a:ext>
            </a:extLst>
          </p:cNvPr>
          <p:cNvSpPr/>
          <p:nvPr/>
        </p:nvSpPr>
        <p:spPr>
          <a:xfrm>
            <a:off x="7516941" y="4944870"/>
            <a:ext cx="4234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16-by-16 mesh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widely used instances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03D91FA-2A6F-4D14-9E52-BBF4EDC306B9}"/>
              </a:ext>
            </a:extLst>
          </p:cNvPr>
          <p:cNvCxnSpPr>
            <a:cxnSpLocks/>
          </p:cNvCxnSpPr>
          <p:nvPr/>
        </p:nvCxnSpPr>
        <p:spPr>
          <a:xfrm>
            <a:off x="6416325" y="4685012"/>
            <a:ext cx="982947" cy="3369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45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EF5A56-CC5A-4DA4-A73E-396A9318D739}"/>
              </a:ext>
            </a:extLst>
          </p:cNvPr>
          <p:cNvGrpSpPr/>
          <p:nvPr/>
        </p:nvGrpSpPr>
        <p:grpSpPr>
          <a:xfrm>
            <a:off x="6246084" y="3289041"/>
            <a:ext cx="5593653" cy="2998797"/>
            <a:chOff x="6189026" y="3619758"/>
            <a:chExt cx="5275700" cy="28283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9EEDA7-F497-4392-9700-4A0A3F5E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026" y="3619758"/>
              <a:ext cx="5161491" cy="282834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9DD519A-91EB-466D-84E7-7097689CCDB2}"/>
                </a:ext>
              </a:extLst>
            </p:cNvPr>
            <p:cNvSpPr/>
            <p:nvPr/>
          </p:nvSpPr>
          <p:spPr>
            <a:xfrm>
              <a:off x="10758670" y="6030410"/>
              <a:ext cx="706056" cy="41768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Experimental Results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184262" y="1691886"/>
            <a:ext cx="11470323" cy="516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lnSpc>
                <a:spcPts val="2700"/>
              </a:lnSpc>
              <a:spcBef>
                <a:spcPts val="1000"/>
              </a:spcBef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  <a:p>
            <a:pPr marL="1143000" lvl="3">
              <a:lnSpc>
                <a:spcPts val="27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Training: 15 applications /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8784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design points </a:t>
            </a:r>
          </a:p>
          <a:p>
            <a:pPr marL="1143000" lvl="3">
              <a:lnSpc>
                <a:spcPts val="27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Testing: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6 applications /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2542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design points (&gt; 20%)</a:t>
            </a:r>
          </a:p>
          <a:p>
            <a:pPr marL="685800" lvl="2">
              <a:lnSpc>
                <a:spcPts val="2700"/>
              </a:lnSpc>
              <a:spcBef>
                <a:spcPts val="1000"/>
              </a:spcBef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Accuracy of power modeling</a:t>
            </a:r>
          </a:p>
          <a:p>
            <a:pPr marL="1143000" lvl="3">
              <a:lnSpc>
                <a:spcPts val="27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Show the best instance per type</a:t>
            </a:r>
          </a:p>
          <a:p>
            <a:pPr marL="1143000" lvl="3">
              <a:lnSpc>
                <a:spcPts val="27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Linear/SVM: ~10% test error</a:t>
            </a:r>
          </a:p>
          <a:p>
            <a:pPr marL="1143000" lvl="3">
              <a:lnSpc>
                <a:spcPts val="27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CNN: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4.67%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test error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endParaRPr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29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FE20CC8-8939-4121-B8C7-AC03F73D1E21}"/>
              </a:ext>
            </a:extLst>
          </p:cNvPr>
          <p:cNvSpPr txBox="1">
            <a:spLocks/>
          </p:cNvSpPr>
          <p:nvPr/>
        </p:nvSpPr>
        <p:spPr>
          <a:xfrm>
            <a:off x="1676400" y="17259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Power Modeling Framework</a:t>
            </a:r>
          </a:p>
          <a:p>
            <a:pPr>
              <a:lnSpc>
                <a:spcPts val="4500"/>
              </a:lnSpc>
            </a:pP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C8C4B-D92B-4576-8B34-17226021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6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Design Space Exploration (DSE)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652429" y="1455328"/>
            <a:ext cx="11355309" cy="313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Latency: by HLS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Power: by our power modeling flow (HL-Pow)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Trade off between latency and power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Brute-force DSE: HLS run-time overheads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To speed up DSE: design point sampling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A0C10-2FD2-4F10-9F92-2A5D0124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79" y="3953082"/>
            <a:ext cx="4140090" cy="28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Design Space Exploration (DSE)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468313" y="1496183"/>
            <a:ext cx="11355309" cy="52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1. Design space pruning &amp; division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Remove repetitive design points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Pipeline outer loop = unroll inner loops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Divide design space by partitioning factor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2. Initial sampling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Collect the first set of design points to assess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Power trend</a:t>
            </a:r>
          </a:p>
          <a:p>
            <a:pPr marL="1143000" lvl="3">
              <a:lnSpc>
                <a:spcPts val="2800"/>
              </a:lnSpc>
              <a:spcBef>
                <a:spcPts val="1000"/>
              </a:spcBef>
            </a:pPr>
            <a:r>
              <a:rPr lang="en-US" altLang="zh-HK" sz="2200" dirty="0">
                <a:latin typeface="Arial" panose="020B0604020202020204" pitchFamily="34" charset="0"/>
                <a:cs typeface="Arial" panose="020B0604020202020204" pitchFamily="34" charset="0"/>
              </a:rPr>
              <a:t>Pipeline outer loop &gt; pipeline inner loop &gt; no pipeline</a:t>
            </a:r>
          </a:p>
          <a:p>
            <a:pPr marL="1143000" lvl="3">
              <a:lnSpc>
                <a:spcPts val="2800"/>
              </a:lnSpc>
              <a:spcBef>
                <a:spcPts val="10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Large unrolling factor &gt; small unrolling factor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Grid representation of unroll/pipeline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Select boundary and middle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02030-68BA-4ACF-AE90-5798CA02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929" y="1843512"/>
            <a:ext cx="2277252" cy="1999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CE53F-5A9C-4B75-BBE5-8394114A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318" y="4159302"/>
            <a:ext cx="2234863" cy="195754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846BDE-3D01-4636-83EF-FFF48447DC03}"/>
              </a:ext>
            </a:extLst>
          </p:cNvPr>
          <p:cNvCxnSpPr>
            <a:cxnSpLocks/>
          </p:cNvCxnSpPr>
          <p:nvPr/>
        </p:nvCxnSpPr>
        <p:spPr>
          <a:xfrm>
            <a:off x="10084867" y="3843050"/>
            <a:ext cx="0" cy="274258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7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Design Space Exploration (DSE)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310867" y="1573838"/>
            <a:ext cx="11355309" cy="457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 Design evaluation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Use HLS for latency evaluation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Use HL-Pow for fast power evaluation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4. Pareto frontier search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Approximate Pareto frontier from sampling points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Trade off between latency and power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endParaRPr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F6C9E-7B5F-4B7E-9DFB-DB1800B5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660" y="1579950"/>
            <a:ext cx="2609976" cy="184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90727-0946-4AB3-A76A-BD1EEE45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13" y="3693614"/>
            <a:ext cx="2606488" cy="19744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5AEA99-808B-4427-9582-4AC64149CA91}"/>
              </a:ext>
            </a:extLst>
          </p:cNvPr>
          <p:cNvCxnSpPr>
            <a:cxnSpLocks/>
          </p:cNvCxnSpPr>
          <p:nvPr/>
        </p:nvCxnSpPr>
        <p:spPr>
          <a:xfrm>
            <a:off x="9785901" y="3405311"/>
            <a:ext cx="0" cy="274258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1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Design Space Exploration (DSE)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311262" y="1545909"/>
            <a:ext cx="11355309" cy="562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5. Candidate selection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Standard deviation reduction (SDR): the higher SDR, the larger impact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SDR: pipeline &gt; unroll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latency/power impact: pipeline &gt; unroll</a:t>
            </a:r>
            <a:endParaRPr lang="en-US" altLang="zh-HK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first pipeline, second unroll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Select middle points of two pareto-optimal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57B3-A516-471B-A341-C5152D6D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19" y="4793713"/>
            <a:ext cx="4180940" cy="817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B8469-BB0C-4E7A-BBAE-B5FACB8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16" y="4185397"/>
            <a:ext cx="5133714" cy="20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92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Design Space Exploration (DSE)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584710" y="2078209"/>
            <a:ext cx="8229600" cy="437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Algorithm decomposition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1. Design space pruning &amp; division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2. Initial sampling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3. Design evaluation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4. Pareto frontier search</a:t>
            </a:r>
          </a:p>
          <a:p>
            <a:pPr marL="685800" lvl="2">
              <a:lnSpc>
                <a:spcPts val="28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5. Candidate selection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292950-521D-4CE3-84BE-CD798A4AFEF6}"/>
              </a:ext>
            </a:extLst>
          </p:cNvPr>
          <p:cNvCxnSpPr>
            <a:cxnSpLocks/>
          </p:cNvCxnSpPr>
          <p:nvPr/>
        </p:nvCxnSpPr>
        <p:spPr>
          <a:xfrm>
            <a:off x="4906252" y="4775423"/>
            <a:ext cx="4785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7622BE-33BC-4421-81C2-5918F2560FDE}"/>
              </a:ext>
            </a:extLst>
          </p:cNvPr>
          <p:cNvCxnSpPr/>
          <p:nvPr/>
        </p:nvCxnSpPr>
        <p:spPr>
          <a:xfrm flipV="1">
            <a:off x="5378704" y="3762471"/>
            <a:ext cx="0" cy="10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8AA1DF-76B7-43AB-A3CB-160354A55CA9}"/>
              </a:ext>
            </a:extLst>
          </p:cNvPr>
          <p:cNvCxnSpPr>
            <a:cxnSpLocks/>
          </p:cNvCxnSpPr>
          <p:nvPr/>
        </p:nvCxnSpPr>
        <p:spPr>
          <a:xfrm flipH="1">
            <a:off x="4872724" y="3769583"/>
            <a:ext cx="49683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8749BC2-9E4D-4CD8-B48D-799C2810E4B0}"/>
              </a:ext>
            </a:extLst>
          </p:cNvPr>
          <p:cNvSpPr/>
          <p:nvPr/>
        </p:nvSpPr>
        <p:spPr>
          <a:xfrm>
            <a:off x="5387849" y="4030013"/>
            <a:ext cx="1040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iterate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F9B54-882A-4812-90A0-8B18F013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54" y="1493071"/>
            <a:ext cx="4386191" cy="49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0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Experimental Results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7205480B-E525-4502-A53B-5AB90AED9FC3}"/>
              </a:ext>
            </a:extLst>
          </p:cNvPr>
          <p:cNvSpPr txBox="1">
            <a:spLocks/>
          </p:cNvSpPr>
          <p:nvPr/>
        </p:nvSpPr>
        <p:spPr>
          <a:xfrm>
            <a:off x="-108957" y="1428327"/>
            <a:ext cx="7418369" cy="516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lnSpc>
                <a:spcPts val="2700"/>
              </a:lnSpc>
              <a:spcBef>
                <a:spcPts val="1000"/>
              </a:spcBef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 marL="1143000" lvl="3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Metric: </a:t>
            </a:r>
            <a:r>
              <a:rPr lang="en-US" altLang="zh-HK" sz="2400" i="1" dirty="0">
                <a:latin typeface="Arial" panose="020B0604020202020204" pitchFamily="34" charset="0"/>
                <a:cs typeface="Arial" panose="020B0604020202020204" pitchFamily="34" charset="0"/>
              </a:rPr>
              <a:t>average distance to reference set (ADRS),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see how close two Pareto set is</a:t>
            </a:r>
          </a:p>
          <a:p>
            <a:pPr marL="1143000" lvl="3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sampling rates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different rates converge, but a small rate benefits small sampling budgets</a:t>
            </a:r>
          </a:p>
          <a:p>
            <a:pPr marL="1143000" lvl="3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sampling budgets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HK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0200" lvl="4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%: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ADRS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2.35%</a:t>
            </a:r>
          </a:p>
          <a:p>
            <a:pPr marL="1600200" lvl="4">
              <a:lnSpc>
                <a:spcPts val="2400"/>
              </a:lnSpc>
              <a:spcBef>
                <a:spcPts val="100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40%: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ADRS =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1.84%</a:t>
            </a:r>
            <a:endParaRPr lang="en-US" altLang="zh-HK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3">
              <a:lnSpc>
                <a:spcPts val="2400"/>
              </a:lnSpc>
              <a:spcBef>
                <a:spcPts val="1000"/>
              </a:spcBef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ADRS decreases rapidly as the sampling budget increases from the start</a:t>
            </a:r>
          </a:p>
          <a:p>
            <a:pPr marL="1143000" lvl="3">
              <a:lnSpc>
                <a:spcPts val="2800"/>
              </a:lnSpc>
              <a:spcBef>
                <a:spcPts val="1000"/>
              </a:spcBef>
            </a:pPr>
            <a:endParaRPr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85EEA-F401-4C08-9D8F-D48088DB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353" y="1421280"/>
            <a:ext cx="3692100" cy="249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71458-EBA3-43A0-BDEA-7CF39D29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679" y="4219948"/>
            <a:ext cx="3640015" cy="25180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1C48C5-8F7A-450F-AC87-4E1F6FD20B2C}"/>
              </a:ext>
            </a:extLst>
          </p:cNvPr>
          <p:cNvSpPr/>
          <p:nvPr/>
        </p:nvSpPr>
        <p:spPr>
          <a:xfrm>
            <a:off x="8475676" y="1158798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Initial sampling rates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53F90-D465-4444-9AF5-6C0A877A399A}"/>
              </a:ext>
            </a:extLst>
          </p:cNvPr>
          <p:cNvSpPr/>
          <p:nvPr/>
        </p:nvSpPr>
        <p:spPr>
          <a:xfrm>
            <a:off x="8697913" y="390448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Sampling budgets</a:t>
            </a:r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918D43-5A20-4E82-B559-AA8A4EAB249F}"/>
              </a:ext>
            </a:extLst>
          </p:cNvPr>
          <p:cNvGrpSpPr/>
          <p:nvPr/>
        </p:nvGrpSpPr>
        <p:grpSpPr>
          <a:xfrm>
            <a:off x="7445829" y="1239819"/>
            <a:ext cx="4021147" cy="5491376"/>
            <a:chOff x="7558270" y="1234032"/>
            <a:chExt cx="4021147" cy="54913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624D16-9FB5-4169-B801-5940B994DECD}"/>
                </a:ext>
              </a:extLst>
            </p:cNvPr>
            <p:cNvGrpSpPr/>
            <p:nvPr/>
          </p:nvGrpSpPr>
          <p:grpSpPr>
            <a:xfrm>
              <a:off x="7558270" y="1234032"/>
              <a:ext cx="4021147" cy="5491376"/>
              <a:chOff x="7558270" y="1234032"/>
              <a:chExt cx="4021147" cy="549137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812439D-34EA-4967-BE67-C2D8FB59E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8270" y="1234032"/>
                <a:ext cx="3990524" cy="270460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7C088DF-0B93-4868-9685-11DEF54E1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8270" y="3979719"/>
                <a:ext cx="4021147" cy="2745689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FF94B-0323-467E-BBC9-DB88418D8F50}"/>
                </a:ext>
              </a:extLst>
            </p:cNvPr>
            <p:cNvSpPr/>
            <p:nvPr/>
          </p:nvSpPr>
          <p:spPr>
            <a:xfrm>
              <a:off x="8610987" y="4752681"/>
              <a:ext cx="276870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sampling rate = 2%</a:t>
              </a:r>
            </a:p>
            <a:p>
              <a:r>
                <a:rPr lang="en-US" altLang="zh-HK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 budget = 20%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2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FE20CC8-8939-4121-B8C7-AC03F73D1E21}"/>
              </a:ext>
            </a:extLst>
          </p:cNvPr>
          <p:cNvSpPr txBox="1">
            <a:spLocks/>
          </p:cNvSpPr>
          <p:nvPr/>
        </p:nvSpPr>
        <p:spPr>
          <a:xfrm>
            <a:off x="1676400" y="17259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Power Modeling Framework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>
              <a:lnSpc>
                <a:spcPts val="4500"/>
              </a:lnSpc>
            </a:pP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C8C4B-D92B-4576-8B34-17226021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5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4F6C52-0591-4959-ADB5-E4474C213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9" t="28286" r="11336" b="4471"/>
          <a:stretch/>
        </p:blipFill>
        <p:spPr>
          <a:xfrm>
            <a:off x="7514303" y="1689617"/>
            <a:ext cx="4342388" cy="468324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FPGA Overview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8C0C4B-F2BD-4AE1-956B-6B325957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3" y="1526666"/>
            <a:ext cx="10709032" cy="4935918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ield-</a:t>
            </a: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rogrammable </a:t>
            </a: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ate </a:t>
            </a: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rray (FPGA)</a:t>
            </a:r>
          </a:p>
          <a:p>
            <a:pPr lvl="1">
              <a:lnSpc>
                <a:spcPts val="2800"/>
              </a:lnSpc>
            </a:pP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Customizable logic blocks and wirings</a:t>
            </a:r>
          </a:p>
          <a:p>
            <a:pPr lvl="1">
              <a:lnSpc>
                <a:spcPts val="2800"/>
              </a:lnSpc>
            </a:pP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On-chip memory and arithmetic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2398D5-5A86-462D-AF81-E0A14CB0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9F03A9-994C-4BF7-AFEE-B2548105B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3" y="3130289"/>
            <a:ext cx="6130526" cy="32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42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HK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39335-F237-462B-9F65-87743394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609" y="6372862"/>
            <a:ext cx="2743200" cy="365125"/>
          </a:xfrm>
        </p:spPr>
        <p:txBody>
          <a:bodyPr/>
          <a:lstStyle/>
          <a:p>
            <a:fld id="{CE13B870-0F01-4E9E-AAB2-A5DBD341D6A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FAD67DCE-E12F-4202-AF7B-ABFE4A744B16}"/>
              </a:ext>
            </a:extLst>
          </p:cNvPr>
          <p:cNvSpPr txBox="1">
            <a:spLocks/>
          </p:cNvSpPr>
          <p:nvPr/>
        </p:nvSpPr>
        <p:spPr>
          <a:xfrm>
            <a:off x="595088" y="2382630"/>
            <a:ext cx="5181600" cy="2656284"/>
          </a:xfrm>
          <a:prstGeom prst="rect">
            <a:avLst/>
          </a:prstGeom>
          <a:ln w="15875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endParaRPr lang="en-US" altLang="zh-TW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6744" y="2655706"/>
            <a:ext cx="6096000" cy="22724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HL-Pow: HLS power modeling</a:t>
            </a:r>
            <a:endParaRPr lang="en-US" altLang="zh-TW" sz="2100" dirty="0">
              <a:solidFill>
                <a:srgbClr val="FF0000"/>
              </a:solidFill>
            </a:endParaRPr>
          </a:p>
          <a:p>
            <a:pPr marL="1143000" lvl="3">
              <a:lnSpc>
                <a:spcPts val="26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Early-stage</a:t>
            </a:r>
          </a:p>
          <a:p>
            <a:pPr marL="1143000" lvl="3">
              <a:lnSpc>
                <a:spcPts val="26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</a:p>
          <a:p>
            <a:pPr marL="1143000" lvl="3">
              <a:lnSpc>
                <a:spcPts val="26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pPr marL="1143000" lvl="3">
              <a:lnSpc>
                <a:spcPts val="2600"/>
              </a:lnSpc>
              <a:spcBef>
                <a:spcPts val="10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High generalization ability</a:t>
            </a:r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FAD67DCE-E12F-4202-AF7B-ABFE4A744B16}"/>
              </a:ext>
            </a:extLst>
          </p:cNvPr>
          <p:cNvSpPr txBox="1">
            <a:spLocks/>
          </p:cNvSpPr>
          <p:nvPr/>
        </p:nvSpPr>
        <p:spPr>
          <a:xfrm>
            <a:off x="6343752" y="2382630"/>
            <a:ext cx="5181600" cy="2656284"/>
          </a:xfrm>
          <a:prstGeom prst="rect">
            <a:avLst/>
          </a:prstGeom>
          <a:ln w="15875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endParaRPr lang="en-US" altLang="zh-TW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66380" y="2655706"/>
            <a:ext cx="6096000" cy="22724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Power-oriented DSE</a:t>
            </a:r>
            <a:endParaRPr lang="en-US" altLang="zh-TW" sz="2100" dirty="0">
              <a:solidFill>
                <a:srgbClr val="FF0000"/>
              </a:solidFill>
            </a:endParaRPr>
          </a:p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Characteristics of HLS directives</a:t>
            </a:r>
          </a:p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	Trim down design space</a:t>
            </a:r>
          </a:p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	Iterative search flow</a:t>
            </a:r>
          </a:p>
          <a:p>
            <a:pPr marL="457200" lvl="2" indent="0">
              <a:lnSpc>
                <a:spcPts val="2600"/>
              </a:lnSpc>
              <a:spcBef>
                <a:spcPts val="1000"/>
              </a:spcBef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Plus 3"/>
          <p:cNvSpPr/>
          <p:nvPr/>
        </p:nvSpPr>
        <p:spPr>
          <a:xfrm>
            <a:off x="5805675" y="3471507"/>
            <a:ext cx="523605" cy="523605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2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9"/>
          <p:cNvSpPr/>
          <p:nvPr/>
        </p:nvSpPr>
        <p:spPr>
          <a:xfrm>
            <a:off x="337" y="524"/>
            <a:ext cx="12191663" cy="685762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76CC37-46BD-4B05-B752-D9087DC58106}"/>
              </a:ext>
            </a:extLst>
          </p:cNvPr>
          <p:cNvGrpSpPr/>
          <p:nvPr/>
        </p:nvGrpSpPr>
        <p:grpSpPr>
          <a:xfrm>
            <a:off x="2459150" y="1839497"/>
            <a:ext cx="7273701" cy="3022415"/>
            <a:chOff x="2459150" y="1839497"/>
            <a:chExt cx="7273701" cy="3022415"/>
          </a:xfrm>
        </p:grpSpPr>
        <p:sp>
          <p:nvSpPr>
            <p:cNvPr id="26" name="矩形 259"/>
            <p:cNvSpPr>
              <a:spLocks noChangeArrowheads="1"/>
            </p:cNvSpPr>
            <p:nvPr/>
          </p:nvSpPr>
          <p:spPr bwMode="auto">
            <a:xfrm>
              <a:off x="3053144" y="1839497"/>
              <a:ext cx="5870222" cy="1456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r>
                <a:rPr lang="en-US" altLang="zh-CN" sz="7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zh-CN" alt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1"/>
            <p:cNvSpPr/>
            <p:nvPr/>
          </p:nvSpPr>
          <p:spPr>
            <a:xfrm>
              <a:off x="2459150" y="2043953"/>
              <a:ext cx="7273701" cy="2817959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14650" y="3304538"/>
              <a:ext cx="6362700" cy="154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20000"/>
                </a:spcBef>
              </a:pPr>
              <a:r>
                <a:rPr lang="en-US" sz="7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Q &amp; A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854655" y="3475507"/>
              <a:ext cx="426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CN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Operator type</a:t>
            </a:r>
            <a:endParaRPr lang="en-US" altLang="zh-HK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5042-C094-41F9-92EC-8235C70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62707-D2D2-48F8-AF9F-E0FAF99F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22" y="2563096"/>
            <a:ext cx="8070047" cy="24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2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CN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Directive</a:t>
            </a:r>
            <a:endParaRPr lang="en-US" altLang="zh-HK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5042-C094-41F9-92EC-8235C70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89FF4-4164-4546-9677-55326060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90" y="2451703"/>
            <a:ext cx="8602284" cy="31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9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CN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ADRS</a:t>
            </a:r>
            <a:endParaRPr lang="en-US" altLang="zh-HK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5042-C094-41F9-92EC-8235C70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41455-2B47-45A2-B197-902EEFDA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53" y="2639035"/>
            <a:ext cx="8229601" cy="22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High-Level Synthesis (HLS)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79" y="1467948"/>
            <a:ext cx="8938715" cy="520930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C/C++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hardware description languages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Intermediate representation (IR) generation</a:t>
            </a:r>
          </a:p>
          <a:p>
            <a:pPr lvl="1">
              <a:lnSpc>
                <a:spcPts val="2800"/>
              </a:lnSpc>
            </a:pPr>
            <a:r>
              <a:rPr lang="en-US" altLang="zh-HK" dirty="0" err="1">
                <a:latin typeface="Arial" panose="020B0604020202020204" pitchFamily="34" charset="0"/>
                <a:cs typeface="Arial" panose="020B0604020202020204" pitchFamily="34" charset="0"/>
              </a:rPr>
              <a:t>Bitwidth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reduction, loop unrolling, </a:t>
            </a:r>
            <a:r>
              <a:rPr lang="en-US" altLang="zh-HK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zh-H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Resource allocation, scheduling, binding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Register-transfer level (RTL) code generation</a:t>
            </a:r>
          </a:p>
          <a:p>
            <a:pPr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Directives to tune latency/resource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Loop unrolling: duplicate loop copies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Loop pipelining: pipeline stages</a:t>
            </a:r>
          </a:p>
          <a:p>
            <a:pPr lvl="1">
              <a:lnSpc>
                <a:spcPts val="2800"/>
              </a:lnSpc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Array partitioning: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split memories</a:t>
            </a:r>
            <a:endParaRPr lang="en-US" altLang="zh-H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74AA5-F143-473D-A6B6-B172ADF1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F071CC-1F17-4867-9EC1-ED9CCB742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903" y="1239819"/>
            <a:ext cx="1543133" cy="5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5C4802-1BC2-4D4D-8694-481BA78DB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2" y="3634739"/>
            <a:ext cx="3934679" cy="2951009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FPGA Power Issue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81" y="1617744"/>
            <a:ext cx="12137433" cy="3773627"/>
          </a:xfrm>
        </p:spPr>
        <p:txBody>
          <a:bodyPr>
            <a:normAutofit/>
          </a:bodyPr>
          <a:lstStyle/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A key design constraint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ingle FPGA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: i</a:t>
            </a: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ncrease with size and density; heterogeneous systems</a:t>
            </a:r>
          </a:p>
          <a:p>
            <a:pPr marL="228600" lvl="1">
              <a:lnSpc>
                <a:spcPts val="2800"/>
              </a:lnSpc>
              <a:spcBef>
                <a:spcPts val="1000"/>
              </a:spcBef>
            </a:pPr>
            <a:r>
              <a:rPr lang="en-US" altLang="zh-HK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FPGAs</a:t>
            </a:r>
            <a:r>
              <a:rPr lang="en-US" altLang="zh-HK" sz="2800" dirty="0">
                <a:latin typeface="Arial" panose="020B0604020202020204" pitchFamily="34" charset="0"/>
                <a:cs typeface="Arial" panose="020B0604020202020204" pitchFamily="34" charset="0"/>
              </a:rPr>
              <a:t>: large-scale applications / datacenters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493B6-84AB-4984-B3BD-D439B7C9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9DFC4-2486-4F35-83CE-9E02BFA6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33" y="3703638"/>
            <a:ext cx="5603036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7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FPGA Power Evaluation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54431"/>
            <a:ext cx="10669587" cy="3236229"/>
          </a:xfrm>
        </p:spPr>
        <p:txBody>
          <a:bodyPr>
            <a:normAutofit/>
          </a:bodyPr>
          <a:lstStyle/>
          <a:p>
            <a:pPr lvl="1">
              <a:lnSpc>
                <a:spcPts val="3000"/>
              </a:lnSpc>
            </a:pP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Go through synthesis, placement and routing </a:t>
            </a:r>
            <a:r>
              <a:rPr lang="en-US" altLang="zh-HK" sz="2800" dirty="0">
                <a:latin typeface="Calibri" panose="020F0502020204030204" pitchFamily="34" charset="0"/>
                <a:cs typeface="Arial" panose="020B0604020202020204" pitchFamily="34" charset="0"/>
              </a:rPr>
              <a:t>→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a long time</a:t>
            </a:r>
            <a:endParaRPr lang="en-US" altLang="zh-HK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000"/>
              </a:lnSpc>
            </a:pPr>
            <a:r>
              <a:rPr lang="en-US" altLang="zh-HK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: gate-level power analysis</a:t>
            </a:r>
          </a:p>
          <a:p>
            <a:pPr lvl="1">
              <a:lnSpc>
                <a:spcPts val="3000"/>
              </a:lnSpc>
            </a:pPr>
            <a:r>
              <a:rPr lang="en-US" altLang="zh-HK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: onboard measurement</a:t>
            </a:r>
          </a:p>
          <a:p>
            <a:pPr lvl="1">
              <a:lnSpc>
                <a:spcPts val="3000"/>
              </a:lnSpc>
            </a:pPr>
            <a:r>
              <a:rPr lang="en-US" altLang="zh-HK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Design-time power analysis: </a:t>
            </a:r>
          </a:p>
          <a:p>
            <a:pPr lvl="2">
              <a:lnSpc>
                <a:spcPts val="3000"/>
              </a:lnSpc>
            </a:pPr>
            <a:r>
              <a:rPr lang="en-US" altLang="zh-HK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off between performance / resource / power</a:t>
            </a:r>
          </a:p>
          <a:p>
            <a:pPr lvl="2">
              <a:lnSpc>
                <a:spcPts val="3000"/>
              </a:lnSpc>
            </a:pPr>
            <a:r>
              <a:rPr lang="en-US" altLang="zh-HK" sz="2400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→ </a:t>
            </a:r>
            <a:r>
              <a:rPr lang="en-US" altLang="zh-HK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run-time overheads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3C06-FFC7-4ABB-B691-CEC7E243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CC160F-24A2-4B19-AF5B-0049675AF695}"/>
              </a:ext>
            </a:extLst>
          </p:cNvPr>
          <p:cNvGrpSpPr/>
          <p:nvPr/>
        </p:nvGrpSpPr>
        <p:grpSpPr>
          <a:xfrm>
            <a:off x="1578688" y="4458635"/>
            <a:ext cx="8448836" cy="1698581"/>
            <a:chOff x="1047489" y="4142726"/>
            <a:chExt cx="8448836" cy="16985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8273ED1-1AE0-44AA-8C4B-56CE4271420D}"/>
                </a:ext>
              </a:extLst>
            </p:cNvPr>
            <p:cNvSpPr/>
            <p:nvPr/>
          </p:nvSpPr>
          <p:spPr>
            <a:xfrm>
              <a:off x="1047489" y="4612643"/>
              <a:ext cx="1398850" cy="75695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RTL design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4D8CDD-FAB1-4077-86AB-F91A4DAFFC9E}"/>
                </a:ext>
              </a:extLst>
            </p:cNvPr>
            <p:cNvSpPr txBox="1"/>
            <p:nvPr/>
          </p:nvSpPr>
          <p:spPr>
            <a:xfrm>
              <a:off x="2994096" y="4201717"/>
              <a:ext cx="1659243" cy="707886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Logic synthesis</a:t>
              </a:r>
              <a:endParaRPr lang="zh-CN" alt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01564-BE78-436A-B8EF-E26B7ED3FB72}"/>
                </a:ext>
              </a:extLst>
            </p:cNvPr>
            <p:cNvSpPr txBox="1"/>
            <p:nvPr/>
          </p:nvSpPr>
          <p:spPr>
            <a:xfrm>
              <a:off x="2994096" y="4904326"/>
              <a:ext cx="165924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Placement</a:t>
              </a:r>
              <a:endParaRPr lang="zh-CN" altLang="en-US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5EF210-0C16-4E00-A4A5-72CF65AF6636}"/>
                </a:ext>
              </a:extLst>
            </p:cNvPr>
            <p:cNvSpPr txBox="1"/>
            <p:nvPr/>
          </p:nvSpPr>
          <p:spPr>
            <a:xfrm>
              <a:off x="2994095" y="5305457"/>
              <a:ext cx="165924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Routing</a:t>
              </a:r>
              <a:endParaRPr lang="zh-CN" altLang="en-US" sz="20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E08467-8C49-464B-9138-B590E074389E}"/>
                </a:ext>
              </a:extLst>
            </p:cNvPr>
            <p:cNvSpPr/>
            <p:nvPr/>
          </p:nvSpPr>
          <p:spPr>
            <a:xfrm>
              <a:off x="5216335" y="4142726"/>
              <a:ext cx="1881063" cy="75695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Gate-level netlist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386638-49F5-496E-B593-6497CC12E387}"/>
                </a:ext>
              </a:extLst>
            </p:cNvPr>
            <p:cNvSpPr/>
            <p:nvPr/>
          </p:nvSpPr>
          <p:spPr>
            <a:xfrm>
              <a:off x="5216335" y="5084354"/>
              <a:ext cx="1881063" cy="75695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Bitstream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C66423-A752-46CD-BA68-1F5F7AA64561}"/>
                </a:ext>
              </a:extLst>
            </p:cNvPr>
            <p:cNvCxnSpPr>
              <a:stCxn id="9" idx="3"/>
              <a:endCxn id="11" idx="2"/>
            </p:cNvCxnSpPr>
            <p:nvPr/>
          </p:nvCxnSpPr>
          <p:spPr>
            <a:xfrm flipV="1">
              <a:off x="4653339" y="4521203"/>
              <a:ext cx="562996" cy="583178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FF9FB6-F283-4566-A610-CFDD619DF4AA}"/>
                </a:ext>
              </a:extLst>
            </p:cNvPr>
            <p:cNvCxnSpPr>
              <a:stCxn id="9" idx="3"/>
              <a:endCxn id="12" idx="2"/>
            </p:cNvCxnSpPr>
            <p:nvPr/>
          </p:nvCxnSpPr>
          <p:spPr>
            <a:xfrm>
              <a:off x="4653339" y="5104381"/>
              <a:ext cx="562996" cy="3584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DB0C55-21F7-4A34-97DD-0E968F721961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2446339" y="4991119"/>
              <a:ext cx="536260" cy="1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32C530-8F2B-4B49-BD33-6DC36C592FF3}"/>
                </a:ext>
              </a:extLst>
            </p:cNvPr>
            <p:cNvSpPr/>
            <p:nvPr/>
          </p:nvSpPr>
          <p:spPr>
            <a:xfrm>
              <a:off x="7662940" y="4168142"/>
              <a:ext cx="1831217" cy="70612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Power estimation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025C5E-C245-4103-A44F-D10827F12510}"/>
                </a:ext>
              </a:extLst>
            </p:cNvPr>
            <p:cNvCxnSpPr/>
            <p:nvPr/>
          </p:nvCxnSpPr>
          <p:spPr>
            <a:xfrm flipV="1">
              <a:off x="7087116" y="4521202"/>
              <a:ext cx="536260" cy="1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1C94913-BF50-4E81-BD27-A7F180D1125B}"/>
                </a:ext>
              </a:extLst>
            </p:cNvPr>
            <p:cNvCxnSpPr/>
            <p:nvPr/>
          </p:nvCxnSpPr>
          <p:spPr>
            <a:xfrm flipV="1">
              <a:off x="7097398" y="5462830"/>
              <a:ext cx="536260" cy="1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4A5B0F-9E1F-4A13-98ED-A180E53CB638}"/>
                </a:ext>
              </a:extLst>
            </p:cNvPr>
            <p:cNvSpPr/>
            <p:nvPr/>
          </p:nvSpPr>
          <p:spPr>
            <a:xfrm>
              <a:off x="7665108" y="5084354"/>
              <a:ext cx="1831217" cy="70612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Power measurement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0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 dirty="0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Contributions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B85A2B-39A3-4C8F-B568-87AC77B8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943547"/>
            <a:ext cx="10669587" cy="3236229"/>
          </a:xfrm>
        </p:spPr>
        <p:txBody>
          <a:bodyPr>
            <a:normAutofit/>
          </a:bodyPr>
          <a:lstStyle/>
          <a:p>
            <a:pPr lvl="1">
              <a:lnSpc>
                <a:spcPts val="3000"/>
              </a:lnSpc>
            </a:pPr>
            <a:r>
              <a:rPr lang="en-US" altLang="zh-HK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HL-Pow framework</a:t>
            </a: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: Fast and early-stage power estimation </a:t>
            </a:r>
          </a:p>
          <a:p>
            <a:pPr lvl="1">
              <a:lnSpc>
                <a:spcPts val="3000"/>
              </a:lnSpc>
            </a:pPr>
            <a:r>
              <a:rPr lang="en-US" altLang="zh-HK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DSE framework</a:t>
            </a:r>
            <a:r>
              <a:rPr lang="en-US" altLang="zh-HK" sz="2600" dirty="0">
                <a:latin typeface="Arial" panose="020B0604020202020204" pitchFamily="34" charset="0"/>
                <a:cs typeface="Arial" panose="020B0604020202020204" pitchFamily="34" charset="0"/>
              </a:rPr>
              <a:t>: Power-oriented design space exploration (DSE)</a:t>
            </a:r>
            <a:endParaRPr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3C06-FFC7-4ABB-B691-CEC7E243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1A0C10-2FD2-4F10-9F92-2A5D0124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55" y="3561662"/>
            <a:ext cx="3618630" cy="24544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1" y="3561662"/>
            <a:ext cx="7278892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5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30"/>
            <a:r>
              <a:rPr lang="en-US" altLang="zh-TW" sz="4000" b="1">
                <a:solidFill>
                  <a:prstClr val="white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prstClr val="white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FE20CC8-8939-4121-B8C7-AC03F73D1E21}"/>
              </a:ext>
            </a:extLst>
          </p:cNvPr>
          <p:cNvSpPr txBox="1">
            <a:spLocks/>
          </p:cNvSpPr>
          <p:nvPr/>
        </p:nvSpPr>
        <p:spPr>
          <a:xfrm>
            <a:off x="1676400" y="17259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altLang="zh-HK" sz="3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ts val="4500"/>
              </a:lnSpc>
            </a:pPr>
            <a:r>
              <a:rPr lang="en-US" altLang="zh-HK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Power Modeling Framework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Design Space Exploration</a:t>
            </a:r>
          </a:p>
          <a:p>
            <a:pPr>
              <a:lnSpc>
                <a:spcPts val="4500"/>
              </a:lnSpc>
            </a:pPr>
            <a:r>
              <a:rPr lang="en-US" altLang="zh-HK" sz="3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C8C4B-D92B-4576-8B34-17226021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B870-0F01-4E9E-AAB2-A5DBD341D6A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4493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0910-06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華康儷粗黑(P)"/>
        <a:cs typeface=""/>
      </a:majorFont>
      <a:minorFont>
        <a:latin typeface="Arial"/>
        <a:ea typeface="華康儷中黑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910-06 [Read-Only] [Compatibility Mode]" id="{ACDFD057-0348-45CE-BB43-243E2DBB2FDB}" vid="{72826D52-8A20-4088-8733-707B17BEF3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14879</TotalTime>
  <Words>1519</Words>
  <Application>Microsoft Office PowerPoint</Application>
  <PresentationFormat>Widescreen</PresentationFormat>
  <Paragraphs>430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等线</vt:lpstr>
      <vt:lpstr>等线 Light</vt:lpstr>
      <vt:lpstr>微软雅黑</vt:lpstr>
      <vt:lpstr>新細明體</vt:lpstr>
      <vt:lpstr>宋体</vt:lpstr>
      <vt:lpstr>華康儷中黑(P)</vt:lpstr>
      <vt:lpstr>華康儷粗黑(P)</vt:lpstr>
      <vt:lpstr>華康儷細黑(P)</vt:lpstr>
      <vt:lpstr>Arial</vt:lpstr>
      <vt:lpstr>Calibri</vt:lpstr>
      <vt:lpstr>Times New Roman</vt:lpstr>
      <vt:lpstr>Trebuchet MS</vt:lpstr>
      <vt:lpstr>Berlin</vt:lpstr>
      <vt:lpstr>0910-06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Thesis_ZheLIN</dc:title>
  <dc:creator>Zhe LIN</dc:creator>
  <cp:lastModifiedBy>Jieru ZHAO</cp:lastModifiedBy>
  <cp:revision>3630</cp:revision>
  <dcterms:created xsi:type="dcterms:W3CDTF">2019-02-27T16:21:03Z</dcterms:created>
  <dcterms:modified xsi:type="dcterms:W3CDTF">2020-05-21T06:53:04Z</dcterms:modified>
</cp:coreProperties>
</file>